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3"/>
  </p:notesMasterIdLst>
  <p:sldIdLst>
    <p:sldId id="256" r:id="rId2"/>
    <p:sldId id="287" r:id="rId3"/>
    <p:sldId id="273" r:id="rId4"/>
    <p:sldId id="261" r:id="rId5"/>
    <p:sldId id="274" r:id="rId6"/>
    <p:sldId id="258" r:id="rId7"/>
    <p:sldId id="262" r:id="rId8"/>
    <p:sldId id="260" r:id="rId9"/>
    <p:sldId id="257" r:id="rId10"/>
    <p:sldId id="289" r:id="rId11"/>
    <p:sldId id="303" r:id="rId12"/>
    <p:sldId id="290" r:id="rId13"/>
    <p:sldId id="295" r:id="rId14"/>
    <p:sldId id="294" r:id="rId15"/>
    <p:sldId id="304" r:id="rId16"/>
    <p:sldId id="301" r:id="rId17"/>
    <p:sldId id="299" r:id="rId18"/>
    <p:sldId id="297" r:id="rId19"/>
    <p:sldId id="298" r:id="rId20"/>
    <p:sldId id="285" r:id="rId21"/>
    <p:sldId id="300" r:id="rId22"/>
    <p:sldId id="291" r:id="rId23"/>
    <p:sldId id="292" r:id="rId24"/>
    <p:sldId id="293" r:id="rId25"/>
    <p:sldId id="305" r:id="rId26"/>
    <p:sldId id="302" r:id="rId27"/>
    <p:sldId id="306" r:id="rId28"/>
    <p:sldId id="296" r:id="rId29"/>
    <p:sldId id="307" r:id="rId30"/>
    <p:sldId id="308" r:id="rId31"/>
    <p:sldId id="272" r:id="rId32"/>
    <p:sldId id="309" r:id="rId33"/>
    <p:sldId id="310" r:id="rId34"/>
    <p:sldId id="311" r:id="rId35"/>
    <p:sldId id="312" r:id="rId36"/>
    <p:sldId id="313" r:id="rId37"/>
    <p:sldId id="314" r:id="rId38"/>
    <p:sldId id="315" r:id="rId39"/>
    <p:sldId id="316" r:id="rId40"/>
    <p:sldId id="266" r:id="rId41"/>
    <p:sldId id="265" r:id="rId42"/>
    <p:sldId id="279" r:id="rId43"/>
    <p:sldId id="264" r:id="rId44"/>
    <p:sldId id="267" r:id="rId45"/>
    <p:sldId id="280" r:id="rId46"/>
    <p:sldId id="284" r:id="rId47"/>
    <p:sldId id="286" r:id="rId48"/>
    <p:sldId id="282" r:id="rId49"/>
    <p:sldId id="317" r:id="rId50"/>
    <p:sldId id="281" r:id="rId51"/>
    <p:sldId id="318" r:id="rId52"/>
    <p:sldId id="319" r:id="rId53"/>
    <p:sldId id="328" r:id="rId54"/>
    <p:sldId id="329" r:id="rId55"/>
    <p:sldId id="330" r:id="rId56"/>
    <p:sldId id="320" r:id="rId57"/>
    <p:sldId id="321" r:id="rId58"/>
    <p:sldId id="322" r:id="rId59"/>
    <p:sldId id="323" r:id="rId60"/>
    <p:sldId id="324" r:id="rId61"/>
    <p:sldId id="325" r:id="rId62"/>
    <p:sldId id="326" r:id="rId63"/>
    <p:sldId id="327" r:id="rId64"/>
    <p:sldId id="283" r:id="rId65"/>
    <p:sldId id="288" r:id="rId66"/>
    <p:sldId id="331" r:id="rId67"/>
    <p:sldId id="332" r:id="rId68"/>
    <p:sldId id="333" r:id="rId69"/>
    <p:sldId id="334" r:id="rId70"/>
    <p:sldId id="335" r:id="rId71"/>
    <p:sldId id="336"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5667" autoAdjust="0"/>
  </p:normalViewPr>
  <p:slideViewPr>
    <p:cSldViewPr snapToGrid="0">
      <p:cViewPr varScale="1">
        <p:scale>
          <a:sx n="136" d="100"/>
          <a:sy n="136" d="100"/>
        </p:scale>
        <p:origin x="123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0.00%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0.00%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0.00%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0.00%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0.00%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formatCode="0.0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0.00%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0.00%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0.00%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0.00%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0.00%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formatCode="0.0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0.00%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0.00%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0.00%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0.00%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0.00%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0.00%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0.00%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2"/>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4"/>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6"/>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2">
                <a:lumMod val="6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4">
                <a:lumMod val="6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6">
                <a:lumMod val="6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2">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4">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6">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2">
                <a:lumMod val="8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4">
                <a:lumMod val="8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6">
                <a:lumMod val="8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2">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2"/>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4"/>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6"/>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2">
                <a:lumMod val="6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4">
                <a:lumMod val="6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6">
                <a:lumMod val="6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2">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4">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6">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2">
                <a:lumMod val="8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4">
                <a:lumMod val="8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6">
                <a:lumMod val="8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2">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0.00%</c:formatCode>
                <c:ptCount val="3"/>
                <c:pt idx="0">
                  <c:v>0.7389</c:v>
                </c:pt>
                <c:pt idx="1">
                  <c:v>0.80520000000000003</c:v>
                </c:pt>
                <c:pt idx="2">
                  <c:v>0.62160000000000004</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0.00%</c:formatCode>
                <c:ptCount val="3"/>
                <c:pt idx="0">
                  <c:v>0.58250000000000002</c:v>
                </c:pt>
                <c:pt idx="1">
                  <c:v>0.57779999999999998</c:v>
                </c:pt>
                <c:pt idx="2">
                  <c:v>0.57389999999999997</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0.00%</c:formatCode>
                <c:ptCount val="3"/>
                <c:pt idx="0">
                  <c:v>0.8276</c:v>
                </c:pt>
                <c:pt idx="1">
                  <c:v>0.83840000000000003</c:v>
                </c:pt>
                <c:pt idx="2">
                  <c:v>0.80620000000000003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0.00%</c:formatCode>
                <c:ptCount val="3"/>
                <c:pt idx="0">
                  <c:v>0.62909999999999999</c:v>
                </c:pt>
                <c:pt idx="1">
                  <c:v>0.57410000000000005</c:v>
                </c:pt>
                <c:pt idx="2">
                  <c:v>0.9647</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0.00%</c:formatCode>
                <c:ptCount val="3"/>
                <c:pt idx="0">
                  <c:v>0.76900000000000002</c:v>
                </c:pt>
                <c:pt idx="1">
                  <c:v>0.77480000000000004</c:v>
                </c:pt>
                <c:pt idx="2">
                  <c:v>0.75019999999999998</c:v>
                </c:pt>
              </c:numCache>
            </c:numRef>
          </c:val>
          <c:extLst>
            <c:ext xmlns:c16="http://schemas.microsoft.com/office/drawing/2014/chart" uri="{C3380CC4-5D6E-409C-BE32-E72D297353CC}">
              <c16:uniqueId val="{00000004-CB1C-4803-8449-D9D4C366A9FF}"/>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a:t>
            </a:r>
            <a:r>
              <a:rPr lang="de-DE" dirty="0" err="1"/>
              <a:t>world</a:t>
            </a:r>
            <a:r>
              <a:rPr lang="de-DE" dirty="0"/>
              <a:t> </a:t>
            </a:r>
            <a:r>
              <a:rPr lang="de-DE" dirty="0" err="1"/>
              <a:t>data</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0.00%</c:formatCode>
                <c:ptCount val="1"/>
                <c:pt idx="0">
                  <c:v>0.78910000000000002</c:v>
                </c:pt>
              </c:numCache>
            </c:numRef>
          </c:val>
          <c:extLst>
            <c:ext xmlns:c16="http://schemas.microsoft.com/office/drawing/2014/chart" uri="{C3380CC4-5D6E-409C-BE32-E72D297353CC}">
              <c16:uniqueId val="{00000000-8161-4D3F-B7B5-4C9A91F408F5}"/>
            </c:ext>
          </c:extLst>
        </c:ser>
        <c:ser>
          <c:idx val="1"/>
          <c:order val="1"/>
          <c:tx>
            <c:strRef>
              <c:f>Tabelle1!$C$1</c:f>
              <c:strCache>
                <c:ptCount val="1"/>
                <c:pt idx="0">
                  <c:v>Precision</c:v>
                </c:pt>
              </c:strCache>
            </c:strRef>
          </c:tx>
          <c:spPr>
            <a:solidFill>
              <a:schemeClr val="accent2"/>
            </a:solidFill>
            <a:ln>
              <a:noFill/>
            </a:ln>
            <a:effectLst/>
          </c:spPr>
          <c:invertIfNegative val="0"/>
          <c:cat>
            <c:numRef>
              <c:f>Tabelle1!$A$2</c:f>
              <c:numCache>
                <c:formatCode>General</c:formatCode>
                <c:ptCount val="1"/>
              </c:numCache>
            </c:numRef>
          </c:cat>
          <c:val>
            <c:numRef>
              <c:f>Tabelle1!$C$2</c:f>
              <c:numCache>
                <c:formatCode>0.00%</c:formatCode>
                <c:ptCount val="1"/>
                <c:pt idx="0">
                  <c:v>0.51549999999999996</c:v>
                </c:pt>
              </c:numCache>
            </c:numRef>
          </c:val>
          <c:extLst>
            <c:ext xmlns:c16="http://schemas.microsoft.com/office/drawing/2014/chart" uri="{C3380CC4-5D6E-409C-BE32-E72D297353CC}">
              <c16:uniqueId val="{00000001-8161-4D3F-B7B5-4C9A91F408F5}"/>
            </c:ext>
          </c:extLst>
        </c:ser>
        <c:ser>
          <c:idx val="2"/>
          <c:order val="2"/>
          <c:tx>
            <c:strRef>
              <c:f>Tabelle1!$D$1</c:f>
              <c:strCache>
                <c:ptCount val="1"/>
                <c:pt idx="0">
                  <c:v>Recall</c:v>
                </c:pt>
              </c:strCache>
            </c:strRef>
          </c:tx>
          <c:spPr>
            <a:solidFill>
              <a:schemeClr val="accent3"/>
            </a:solidFill>
            <a:ln>
              <a:noFill/>
            </a:ln>
            <a:effectLst/>
          </c:spPr>
          <c:invertIfNegative val="0"/>
          <c:cat>
            <c:numRef>
              <c:f>Tabelle1!$A$2</c:f>
              <c:numCache>
                <c:formatCode>General</c:formatCode>
                <c:ptCount val="1"/>
              </c:numCache>
            </c:numRef>
          </c:cat>
          <c:val>
            <c:numRef>
              <c:f>Tabelle1!$D$2</c:f>
              <c:numCache>
                <c:formatCode>0.00%</c:formatCode>
                <c:ptCount val="1"/>
                <c:pt idx="0">
                  <c:v>0.94020000000000004</c:v>
                </c:pt>
              </c:numCache>
            </c:numRef>
          </c:val>
          <c:extLst>
            <c:ext xmlns:c16="http://schemas.microsoft.com/office/drawing/2014/chart" uri="{C3380CC4-5D6E-409C-BE32-E72D297353CC}">
              <c16:uniqueId val="{00000002-8161-4D3F-B7B5-4C9A91F408F5}"/>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4</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233330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67389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78304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17941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01176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84569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5</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1367977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398782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4220619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32</a:t>
            </a:fld>
            <a:endParaRPr lang="de-DE"/>
          </a:p>
        </p:txBody>
      </p:sp>
    </p:spTree>
    <p:extLst>
      <p:ext uri="{BB962C8B-B14F-4D97-AF65-F5344CB8AC3E}">
        <p14:creationId xmlns:p14="http://schemas.microsoft.com/office/powerpoint/2010/main" val="202228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489505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238109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39</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40</a:t>
            </a:fld>
            <a:endParaRPr lang="de-DE"/>
          </a:p>
        </p:txBody>
      </p:sp>
    </p:spTree>
    <p:extLst>
      <p:ext uri="{BB962C8B-B14F-4D97-AF65-F5344CB8AC3E}">
        <p14:creationId xmlns:p14="http://schemas.microsoft.com/office/powerpoint/2010/main" val="255765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41</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44</a:t>
            </a:fld>
            <a:endParaRPr lang="de-DE"/>
          </a:p>
        </p:txBody>
      </p:sp>
    </p:spTree>
    <p:extLst>
      <p:ext uri="{BB962C8B-B14F-4D97-AF65-F5344CB8AC3E}">
        <p14:creationId xmlns:p14="http://schemas.microsoft.com/office/powerpoint/2010/main" val="3730351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236636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1775453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14987431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43225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10</a:t>
            </a:fld>
            <a:endParaRPr lang="de-DE"/>
          </a:p>
        </p:txBody>
      </p:sp>
    </p:spTree>
    <p:extLst>
      <p:ext uri="{BB962C8B-B14F-4D97-AF65-F5344CB8AC3E}">
        <p14:creationId xmlns:p14="http://schemas.microsoft.com/office/powerpoint/2010/main" val="374606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11</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53781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a:bodyPr>
          <a:lstStyle/>
          <a:p>
            <a:r>
              <a:rPr lang="en-US" b="0" i="0" dirty="0">
                <a:solidFill>
                  <a:schemeClr val="bg1"/>
                </a:solidFill>
                <a:effectLst/>
                <a:latin typeface="-apple-system"/>
              </a:rPr>
              <a:t>Applied Data Science</a:t>
            </a: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D38340-E2C0-B10B-1808-2B0B39E22AC2}"/>
              </a:ext>
            </a:extLst>
          </p:cNvPr>
          <p:cNvPicPr>
            <a:picLocks noChangeAspect="1"/>
          </p:cNvPicPr>
          <p:nvPr/>
        </p:nvPicPr>
        <p:blipFill>
          <a:blip r:embed="rId3"/>
          <a:stretch>
            <a:fillRect/>
          </a:stretch>
        </p:blipFill>
        <p:spPr>
          <a:xfrm>
            <a:off x="443883" y="943933"/>
            <a:ext cx="11274641" cy="3100527"/>
          </a:xfrm>
          <a:prstGeom prst="rect">
            <a:avLst/>
          </a:prstGeom>
        </p:spPr>
      </p:pic>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spTree>
    <p:extLst>
      <p:ext uri="{BB962C8B-B14F-4D97-AF65-F5344CB8AC3E}">
        <p14:creationId xmlns:p14="http://schemas.microsoft.com/office/powerpoint/2010/main" val="349072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7" name="Picture 6">
            <a:extLst>
              <a:ext uri="{FF2B5EF4-FFF2-40B4-BE49-F238E27FC236}">
                <a16:creationId xmlns:a16="http://schemas.microsoft.com/office/drawing/2014/main" id="{6FECC82A-75CA-61BC-E3F3-05B1DE63D10D}"/>
              </a:ext>
            </a:extLst>
          </p:cNvPr>
          <p:cNvPicPr>
            <a:picLocks noChangeAspect="1"/>
          </p:cNvPicPr>
          <p:nvPr/>
        </p:nvPicPr>
        <p:blipFill>
          <a:blip r:embed="rId3"/>
          <a:stretch>
            <a:fillRect/>
          </a:stretch>
        </p:blipFill>
        <p:spPr>
          <a:xfrm>
            <a:off x="962291" y="1181100"/>
            <a:ext cx="10267418" cy="4782379"/>
          </a:xfrm>
          <a:prstGeom prst="rect">
            <a:avLst/>
          </a:prstGeom>
        </p:spPr>
      </p:pic>
    </p:spTree>
    <p:extLst>
      <p:ext uri="{BB962C8B-B14F-4D97-AF65-F5344CB8AC3E}">
        <p14:creationId xmlns:p14="http://schemas.microsoft.com/office/powerpoint/2010/main" val="3199284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4" name="Picture 3">
            <a:extLst>
              <a:ext uri="{FF2B5EF4-FFF2-40B4-BE49-F238E27FC236}">
                <a16:creationId xmlns:a16="http://schemas.microsoft.com/office/drawing/2014/main" id="{98DF6C47-E2E7-7756-982F-6D71721FBC0F}"/>
              </a:ext>
            </a:extLst>
          </p:cNvPr>
          <p:cNvPicPr>
            <a:picLocks noChangeAspect="1"/>
          </p:cNvPicPr>
          <p:nvPr/>
        </p:nvPicPr>
        <p:blipFill>
          <a:blip r:embed="rId3"/>
          <a:stretch>
            <a:fillRect/>
          </a:stretch>
        </p:blipFill>
        <p:spPr>
          <a:xfrm>
            <a:off x="581191" y="956095"/>
            <a:ext cx="10988992" cy="4945809"/>
          </a:xfrm>
          <a:prstGeom prst="rect">
            <a:avLst/>
          </a:prstGeom>
        </p:spPr>
      </p:pic>
    </p:spTree>
    <p:extLst>
      <p:ext uri="{BB962C8B-B14F-4D97-AF65-F5344CB8AC3E}">
        <p14:creationId xmlns:p14="http://schemas.microsoft.com/office/powerpoint/2010/main" val="439600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612D1E-7CC2-E6D1-2C7A-B262F212153F}"/>
              </a:ext>
            </a:extLst>
          </p:cNvPr>
          <p:cNvPicPr>
            <a:picLocks noChangeAspect="1"/>
          </p:cNvPicPr>
          <p:nvPr/>
        </p:nvPicPr>
        <p:blipFill>
          <a:blip r:embed="rId3"/>
          <a:stretch>
            <a:fillRect/>
          </a:stretch>
        </p:blipFill>
        <p:spPr>
          <a:xfrm>
            <a:off x="443883" y="1183520"/>
            <a:ext cx="11274641" cy="2621352"/>
          </a:xfrm>
          <a:prstGeom prst="rect">
            <a:avLst/>
          </a:prstGeom>
        </p:spPr>
      </p:pic>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err="1">
                <a:solidFill>
                  <a:srgbClr val="FFFFFF"/>
                </a:solidFill>
              </a:rPr>
              <a:t>cHARTS</a:t>
            </a:r>
            <a:r>
              <a:rPr lang="en-US" sz="3600" dirty="0">
                <a:solidFill>
                  <a:srgbClr val="FFFFFF"/>
                </a:solidFill>
              </a:rPr>
              <a:t> Data</a:t>
            </a:r>
          </a:p>
        </p:txBody>
      </p:sp>
    </p:spTree>
    <p:extLst>
      <p:ext uri="{BB962C8B-B14F-4D97-AF65-F5344CB8AC3E}">
        <p14:creationId xmlns:p14="http://schemas.microsoft.com/office/powerpoint/2010/main" val="422802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fontScale="90000"/>
          </a:bodyPr>
          <a:lstStyle/>
          <a:p>
            <a:br>
              <a:rPr lang="de-DE" dirty="0"/>
            </a:br>
            <a:br>
              <a:rPr lang="de-DE" dirty="0"/>
            </a:br>
            <a:r>
              <a:rPr lang="de-DE" dirty="0"/>
              <a:t>SCOPE</a:t>
            </a:r>
            <a:br>
              <a:rPr lang="de-DE" dirty="0"/>
            </a:br>
            <a:r>
              <a:rPr lang="en-US" dirty="0"/>
              <a:t>Identify Possible top hits based on song features</a:t>
            </a:r>
            <a:br>
              <a:rPr lang="en-US" dirty="0"/>
            </a:br>
            <a:endParaRPr lang="de-DE" dirty="0"/>
          </a:p>
        </p:txBody>
      </p:sp>
      <p:sp>
        <p:nvSpPr>
          <p:cNvPr id="3" name="Inhaltsplatzhalter 2"/>
          <p:cNvSpPr>
            <a:spLocks noGrp="1"/>
          </p:cNvSpPr>
          <p:nvPr>
            <p:ph idx="1"/>
          </p:nvPr>
        </p:nvSpPr>
        <p:spPr/>
        <p:txBody>
          <a:bodyPr>
            <a:normAutofit/>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940838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D091C2-D0D4-397E-9A90-43543CD145F2}"/>
              </a:ext>
            </a:extLst>
          </p:cNvPr>
          <p:cNvPicPr>
            <a:picLocks noChangeAspect="1"/>
          </p:cNvPicPr>
          <p:nvPr/>
        </p:nvPicPr>
        <p:blipFill>
          <a:blip r:embed="rId3"/>
          <a:stretch>
            <a:fillRect/>
          </a:stretch>
        </p:blipFill>
        <p:spPr>
          <a:xfrm>
            <a:off x="2032231" y="874608"/>
            <a:ext cx="8097944" cy="3239177"/>
          </a:xfrm>
          <a:prstGeom prst="rect">
            <a:avLst/>
          </a:prstGeom>
        </p:spPr>
      </p:pic>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spTree>
    <p:extLst>
      <p:ext uri="{BB962C8B-B14F-4D97-AF65-F5344CB8AC3E}">
        <p14:creationId xmlns:p14="http://schemas.microsoft.com/office/powerpoint/2010/main" val="92979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55309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954138"/>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305500" y="724782"/>
            <a:ext cx="11544930" cy="5408435"/>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68799"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2F26A4-E78C-7F58-A123-85310A3B234E}"/>
              </a:ext>
            </a:extLst>
          </p:cNvPr>
          <p:cNvPicPr>
            <a:picLocks noChangeAspect="1"/>
          </p:cNvPicPr>
          <p:nvPr/>
        </p:nvPicPr>
        <p:blipFill>
          <a:blip r:embed="rId3"/>
          <a:stretch>
            <a:fillRect/>
          </a:stretch>
        </p:blipFill>
        <p:spPr>
          <a:xfrm>
            <a:off x="4241830" y="624942"/>
            <a:ext cx="7600348" cy="3394749"/>
          </a:xfrm>
          <a:prstGeom prst="rect">
            <a:avLst/>
          </a:prstGeom>
        </p:spPr>
      </p:pic>
      <p:sp>
        <p:nvSpPr>
          <p:cNvPr id="5" name="Title 4">
            <a:extLst>
              <a:ext uri="{FF2B5EF4-FFF2-40B4-BE49-F238E27FC236}">
                <a16:creationId xmlns:a16="http://schemas.microsoft.com/office/drawing/2014/main" id="{93371924-3A7F-3E65-E009-83193D54B4C5}"/>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Recommended Artists Data</a:t>
            </a:r>
          </a:p>
        </p:txBody>
      </p:sp>
      <p:pic>
        <p:nvPicPr>
          <p:cNvPr id="6" name="Picture 5">
            <a:extLst>
              <a:ext uri="{FF2B5EF4-FFF2-40B4-BE49-F238E27FC236}">
                <a16:creationId xmlns:a16="http://schemas.microsoft.com/office/drawing/2014/main" id="{08D12931-18AD-46EB-8E52-52963ACBDC94}"/>
              </a:ext>
            </a:extLst>
          </p:cNvPr>
          <p:cNvPicPr>
            <a:picLocks noChangeAspect="1"/>
          </p:cNvPicPr>
          <p:nvPr/>
        </p:nvPicPr>
        <p:blipFill>
          <a:blip r:embed="rId4"/>
          <a:stretch>
            <a:fillRect/>
          </a:stretch>
        </p:blipFill>
        <p:spPr>
          <a:xfrm>
            <a:off x="446533" y="761672"/>
            <a:ext cx="3703320" cy="2238997"/>
          </a:xfrm>
          <a:prstGeom prst="rect">
            <a:avLst/>
          </a:prstGeom>
        </p:spPr>
      </p:pic>
    </p:spTree>
    <p:extLst>
      <p:ext uri="{BB962C8B-B14F-4D97-AF65-F5344CB8AC3E}">
        <p14:creationId xmlns:p14="http://schemas.microsoft.com/office/powerpoint/2010/main" val="218649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CE757902-BC24-007E-EAA4-60606FE66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39" y="785190"/>
            <a:ext cx="10495721" cy="5903843"/>
          </a:xfrm>
          <a:prstGeom prst="rect">
            <a:avLst/>
          </a:prstGeom>
        </p:spPr>
      </p:pic>
    </p:spTree>
    <p:extLst>
      <p:ext uri="{BB962C8B-B14F-4D97-AF65-F5344CB8AC3E}">
        <p14:creationId xmlns:p14="http://schemas.microsoft.com/office/powerpoint/2010/main" val="342146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3" y="2340864"/>
            <a:ext cx="11029615" cy="3634486"/>
          </a:xfrm>
        </p:spPr>
        <p:txBody>
          <a:bodyPr>
            <a:normAutofit/>
          </a:bodyPr>
          <a:lstStyle/>
          <a:p>
            <a:r>
              <a:rPr lang="en-US" dirty="0"/>
              <a:t>Some data points are missing (genres in artist dataset) – fix through joining and data engineering</a:t>
            </a:r>
          </a:p>
          <a:p>
            <a:r>
              <a:rPr lang="en-US" dirty="0"/>
              <a:t>Either </a:t>
            </a:r>
            <a:r>
              <a:rPr lang="en-US" b="1" dirty="0"/>
              <a:t>popularity</a:t>
            </a:r>
            <a:r>
              <a:rPr lang="en-US" dirty="0"/>
              <a:t> or </a:t>
            </a:r>
            <a:r>
              <a:rPr lang="en-US" b="1" dirty="0" err="1"/>
              <a:t>chartsposition</a:t>
            </a:r>
            <a:r>
              <a:rPr lang="en-US" dirty="0"/>
              <a:t> could work for generating a top song label (feature engineering)</a:t>
            </a:r>
            <a:br>
              <a:rPr lang="en-US" dirty="0"/>
            </a:br>
            <a:r>
              <a:rPr lang="en-US" dirty="0"/>
              <a:t>Distributions are right skewed and should be normalized</a:t>
            </a:r>
          </a:p>
          <a:p>
            <a:r>
              <a:rPr lang="en-US" dirty="0"/>
              <a:t>Country and date information in datasets</a:t>
            </a:r>
          </a:p>
          <a:p>
            <a:endParaRPr lang="en-US" dirty="0"/>
          </a:p>
        </p:txBody>
      </p:sp>
    </p:spTree>
    <p:extLst>
      <p:ext uri="{BB962C8B-B14F-4D97-AF65-F5344CB8AC3E}">
        <p14:creationId xmlns:p14="http://schemas.microsoft.com/office/powerpoint/2010/main" val="384558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3" y="2340864"/>
            <a:ext cx="11029615" cy="3634486"/>
          </a:xfrm>
        </p:spPr>
        <p:txBody>
          <a:bodyPr>
            <a:normAutofit/>
          </a:bodyPr>
          <a:lstStyle/>
          <a:p>
            <a:r>
              <a:rPr lang="en-US" dirty="0"/>
              <a:t>Iterative process to gain 2 main datasets:</a:t>
            </a:r>
            <a:br>
              <a:rPr lang="en-US" dirty="0"/>
            </a:br>
            <a:r>
              <a:rPr lang="en-US" dirty="0"/>
              <a:t>1. “Fin Table” Dataset - track ids, popularity, charts position and specific musical features calculated by Spotify. Created by joining track and charts datasets from Kaggle in SQL (size issue with RapidMiner).</a:t>
            </a:r>
            <a:br>
              <a:rPr lang="en-US" dirty="0"/>
            </a:br>
            <a:r>
              <a:rPr lang="en-US" dirty="0"/>
              <a:t>2. </a:t>
            </a:r>
            <a:r>
              <a:rPr lang="en-US" dirty="0" err="1"/>
              <a:t>Cleanset</a:t>
            </a:r>
            <a:r>
              <a:rPr lang="en-US" dirty="0"/>
              <a:t> Dataset – training data for modeling to see which features impact a “Top Song” in which way </a:t>
            </a:r>
          </a:p>
          <a:p>
            <a:r>
              <a:rPr lang="en-US" dirty="0"/>
              <a:t>“Top Song” label needs to be defined:</a:t>
            </a:r>
            <a:br>
              <a:rPr lang="en-US" dirty="0"/>
            </a:br>
            <a:r>
              <a:rPr lang="en-US" dirty="0"/>
              <a:t>1. Top song by popularity – track popularity </a:t>
            </a:r>
            <a:r>
              <a:rPr lang="en-US" i="0" dirty="0">
                <a:solidFill>
                  <a:srgbClr val="202122"/>
                </a:solidFill>
                <a:effectLst/>
                <a:latin typeface="Arial" panose="020B0604020202020204" pitchFamily="34" charset="0"/>
              </a:rPr>
              <a:t>≥</a:t>
            </a:r>
            <a:r>
              <a:rPr lang="en-US" dirty="0"/>
              <a:t>85 (out of 100) = Top Song.</a:t>
            </a:r>
            <a:br>
              <a:rPr lang="en-US" dirty="0"/>
            </a:br>
            <a:r>
              <a:rPr lang="en-US" dirty="0"/>
              <a:t>2. Top song by charts position – lowest charts position of a track </a:t>
            </a:r>
            <a:r>
              <a:rPr lang="en-US" i="0" dirty="0">
                <a:solidFill>
                  <a:srgbClr val="202122"/>
                </a:solidFill>
                <a:effectLst/>
                <a:latin typeface="Arial" panose="020B0604020202020204" pitchFamily="34" charset="0"/>
              </a:rPr>
              <a:t>≤</a:t>
            </a:r>
            <a:r>
              <a:rPr lang="en-US" dirty="0"/>
              <a:t>30 = Top Song.</a:t>
            </a:r>
            <a:br>
              <a:rPr lang="en-US" dirty="0"/>
            </a:br>
            <a:r>
              <a:rPr lang="en-US" dirty="0"/>
              <a:t>(We disregard different countries for our evaluation and take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4080" y="927499"/>
            <a:ext cx="4039126" cy="3633787"/>
          </a:xfrm>
        </p:spPr>
      </p:pic>
      <p:sp>
        <p:nvSpPr>
          <p:cNvPr id="10" name="Inhaltsplatzhalter 2">
            <a:extLst>
              <a:ext uri="{FF2B5EF4-FFF2-40B4-BE49-F238E27FC236}">
                <a16:creationId xmlns:a16="http://schemas.microsoft.com/office/drawing/2014/main" id="{CE39EAF7-AEBE-0214-1B24-75BEA750D514}"/>
              </a:ext>
            </a:extLst>
          </p:cNvPr>
          <p:cNvSpPr txBox="1">
            <a:spLocks/>
          </p:cNvSpPr>
          <p:nvPr/>
        </p:nvSpPr>
        <p:spPr>
          <a:xfrm>
            <a:off x="618467" y="3048479"/>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Load Data in SQL</a:t>
            </a:r>
          </a:p>
          <a:p>
            <a:r>
              <a:rPr lang="en-US" dirty="0"/>
              <a:t>Aggregate min(</a:t>
            </a:r>
            <a:r>
              <a:rPr lang="en-US" dirty="0" err="1"/>
              <a:t>ChartsPos</a:t>
            </a:r>
            <a:r>
              <a:rPr lang="en-US" dirty="0"/>
              <a:t>)</a:t>
            </a:r>
          </a:p>
          <a:p>
            <a:pPr lvl="1">
              <a:buFont typeface="Wingdings" panose="05000000000000000000" pitchFamily="2" charset="2"/>
              <a:buChar char="Ø"/>
            </a:pPr>
            <a:r>
              <a:rPr lang="en-US" dirty="0"/>
              <a:t>reduce 5 </a:t>
            </a:r>
            <a:r>
              <a:rPr lang="en-US" dirty="0" err="1"/>
              <a:t>mio</a:t>
            </a:r>
            <a:r>
              <a:rPr lang="en-US" dirty="0"/>
              <a:t>. to 344281 Rows</a:t>
            </a:r>
          </a:p>
          <a:p>
            <a:r>
              <a:rPr lang="en-US" dirty="0"/>
              <a:t>Join Charts with Track dataset to generate Fin Table</a:t>
            </a:r>
          </a:p>
          <a:p>
            <a:pPr marL="324000" lvl="1" indent="0">
              <a:buNone/>
            </a:pPr>
            <a:br>
              <a:rPr lang="en-US" dirty="0"/>
            </a:br>
            <a:endParaRPr lang="en-US" dirty="0"/>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64" y="1595009"/>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3282" y="2490618"/>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fontScale="90000"/>
          </a:bodyPr>
          <a:lstStyle/>
          <a:p>
            <a:br>
              <a:rPr lang="de-DE" dirty="0"/>
            </a:br>
            <a:br>
              <a:rPr lang="de-DE" dirty="0"/>
            </a:br>
            <a:r>
              <a:rPr lang="de-DE" dirty="0"/>
              <a:t>SCOPE</a:t>
            </a:r>
            <a:br>
              <a:rPr lang="de-DE" dirty="0"/>
            </a:br>
            <a:r>
              <a:rPr lang="en-US" dirty="0"/>
              <a:t>Identify Possible top hits based on song features</a:t>
            </a:r>
            <a:br>
              <a:rPr lang="en-US" dirty="0"/>
            </a:br>
            <a:endParaRPr lang="de-DE" dirty="0"/>
          </a:p>
        </p:txBody>
      </p:sp>
      <p:sp>
        <p:nvSpPr>
          <p:cNvPr id="3" name="Inhaltsplatzhalter 2"/>
          <p:cNvSpPr>
            <a:spLocks noGrp="1"/>
          </p:cNvSpPr>
          <p:nvPr>
            <p:ph idx="1"/>
          </p:nvPr>
        </p:nvSpPr>
        <p:spPr>
          <a:xfrm>
            <a:off x="581192" y="2005176"/>
            <a:ext cx="11029615" cy="3634486"/>
          </a:xfrm>
        </p:spPr>
        <p:txBody>
          <a:bodyPr>
            <a:normAutofit/>
          </a:bodyPr>
          <a:lstStyle/>
          <a:p>
            <a:r>
              <a:rPr lang="en-US" b="1" dirty="0"/>
              <a:t>Data sources:</a:t>
            </a:r>
            <a:r>
              <a:rPr lang="en-US" dirty="0"/>
              <a:t> we used four Spotify datasets provided by Kaggle. The datasets are:</a:t>
            </a:r>
          </a:p>
          <a:p>
            <a:pPr lvl="1">
              <a:buFont typeface="Wingdings" panose="05000000000000000000" pitchFamily="2" charset="2"/>
              <a:buChar char="Ø"/>
            </a:pPr>
            <a:r>
              <a:rPr lang="en-US" dirty="0"/>
              <a:t>3 data sets of the “Spotify Dataset 1921-2020, 600k+ Tracks” </a:t>
            </a:r>
          </a:p>
          <a:p>
            <a:pPr lvl="2">
              <a:buFont typeface="Wingdings" panose="05000000000000000000" pitchFamily="2" charset="2"/>
              <a:buChar char="Ø"/>
            </a:pPr>
            <a:r>
              <a:rPr lang="en-US" dirty="0">
                <a:sym typeface="Wingdings" panose="05000000000000000000" pitchFamily="2" charset="2"/>
              </a:rPr>
              <a:t>artists.csv  Artist features like Popularity, Followers etc.</a:t>
            </a:r>
          </a:p>
          <a:p>
            <a:pPr lvl="2">
              <a:buFont typeface="Wingdings" panose="05000000000000000000" pitchFamily="2" charset="2"/>
              <a:buChar char="Ø"/>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Ø"/>
            </a:pPr>
            <a:r>
              <a:rPr lang="en-US" dirty="0">
                <a:sym typeface="Wingdings" panose="05000000000000000000" pitchFamily="2" charset="2"/>
              </a:rPr>
              <a:t>tracks.csv  The audio features of tracks.</a:t>
            </a:r>
          </a:p>
          <a:p>
            <a:pPr lvl="1">
              <a:buFont typeface="Wingdings" panose="05000000000000000000" pitchFamily="2" charset="2"/>
              <a:buChar char="Ø"/>
            </a:pPr>
            <a:r>
              <a:rPr lang="en-US" dirty="0">
                <a:sym typeface="Wingdings" panose="05000000000000000000" pitchFamily="2" charset="2"/>
              </a:rPr>
              <a:t>1 data set of “Spotify tracks chart dataset (2014-2022)”</a:t>
            </a:r>
          </a:p>
          <a:p>
            <a:pPr lvl="2">
              <a:buFont typeface="Wingdings" panose="05000000000000000000" pitchFamily="2" charset="2"/>
              <a:buChar char="Ø"/>
            </a:pPr>
            <a:r>
              <a:rPr lang="en-US" dirty="0">
                <a:sym typeface="Wingdings" panose="05000000000000000000" pitchFamily="2" charset="2"/>
              </a:rPr>
              <a:t>charts.csv  This dataset is comprised of weekly Spotify track chart data from 2014 to 2022. Used to get the chart position of the song in various countries.</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725806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A301868-A6EE-8ACB-F77D-AFF54A38D17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Data Wrangling and additional exploration Fin Table</a:t>
            </a:r>
          </a:p>
        </p:txBody>
      </p:sp>
      <p:sp>
        <p:nvSpPr>
          <p:cNvPr id="9" name="Inhaltsplatzhalter 2">
            <a:extLst>
              <a:ext uri="{FF2B5EF4-FFF2-40B4-BE49-F238E27FC236}">
                <a16:creationId xmlns:a16="http://schemas.microsoft.com/office/drawing/2014/main" id="{E30CEFBF-A57F-0075-3943-B5C2646BB716}"/>
              </a:ext>
            </a:extLst>
          </p:cNvPr>
          <p:cNvSpPr txBox="1">
            <a:spLocks/>
          </p:cNvSpPr>
          <p:nvPr/>
        </p:nvSpPr>
        <p:spPr>
          <a:xfrm>
            <a:off x="4561870" y="800930"/>
            <a:ext cx="7183597" cy="225639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0000"/>
              </a:lnSpc>
              <a:buClr>
                <a:srgbClr val="D19651"/>
              </a:buClr>
            </a:pPr>
            <a:r>
              <a:rPr lang="en-US" sz="1500" dirty="0"/>
              <a:t>Iterative process</a:t>
            </a:r>
          </a:p>
          <a:p>
            <a:pPr lvl="1">
              <a:lnSpc>
                <a:spcPct val="100000"/>
              </a:lnSpc>
              <a:buClr>
                <a:srgbClr val="D19651"/>
              </a:buClr>
              <a:buFont typeface="Wingdings" panose="05000000000000000000" pitchFamily="2" charset="2"/>
              <a:buChar char="Ø"/>
            </a:pPr>
            <a:r>
              <a:rPr lang="en-US" sz="1500" dirty="0"/>
              <a:t>Inspected Dataset for missing and wrong values to replace</a:t>
            </a:r>
          </a:p>
          <a:p>
            <a:pPr lvl="1">
              <a:lnSpc>
                <a:spcPct val="100000"/>
              </a:lnSpc>
              <a:buClr>
                <a:srgbClr val="D19651"/>
              </a:buClr>
              <a:buFont typeface="Wingdings" panose="05000000000000000000" pitchFamily="2" charset="2"/>
              <a:buChar char="Ø"/>
            </a:pPr>
            <a:r>
              <a:rPr lang="en-US" sz="1500" dirty="0"/>
              <a:t>Filtered outliers</a:t>
            </a:r>
          </a:p>
          <a:p>
            <a:pPr lvl="1">
              <a:lnSpc>
                <a:spcPct val="100000"/>
              </a:lnSpc>
              <a:buClr>
                <a:srgbClr val="D19651"/>
              </a:buClr>
              <a:buFont typeface="Wingdings" panose="05000000000000000000" pitchFamily="2" charset="2"/>
              <a:buChar char="Ø"/>
            </a:pPr>
            <a:r>
              <a:rPr lang="en-US" sz="1500" dirty="0"/>
              <a:t>Created Top Song label by popularity and by min(</a:t>
            </a:r>
            <a:r>
              <a:rPr lang="en-US" sz="1500" dirty="0" err="1"/>
              <a:t>chartsPos</a:t>
            </a:r>
            <a:r>
              <a:rPr lang="en-US" sz="1500" dirty="0"/>
              <a:t>) to compare</a:t>
            </a:r>
            <a:br>
              <a:rPr lang="en-US" sz="1500" dirty="0"/>
            </a:br>
            <a:endParaRPr lang="en-US" sz="1500" dirty="0"/>
          </a:p>
        </p:txBody>
      </p:sp>
      <p:pic>
        <p:nvPicPr>
          <p:cNvPr id="12" name="Picture 11">
            <a:extLst>
              <a:ext uri="{FF2B5EF4-FFF2-40B4-BE49-F238E27FC236}">
                <a16:creationId xmlns:a16="http://schemas.microsoft.com/office/drawing/2014/main" id="{FD8E6F89-62FC-229C-2D9E-B8657BFC5749}"/>
              </a:ext>
            </a:extLst>
          </p:cNvPr>
          <p:cNvPicPr>
            <a:picLocks noChangeAspect="1"/>
          </p:cNvPicPr>
          <p:nvPr/>
        </p:nvPicPr>
        <p:blipFill>
          <a:blip r:embed="rId3"/>
          <a:stretch>
            <a:fillRect/>
          </a:stretch>
        </p:blipFill>
        <p:spPr>
          <a:xfrm>
            <a:off x="6172938" y="3135385"/>
            <a:ext cx="5484624" cy="2125291"/>
          </a:xfrm>
          <a:prstGeom prst="rect">
            <a:avLst/>
          </a:prstGeom>
        </p:spPr>
      </p:pic>
      <p:pic>
        <p:nvPicPr>
          <p:cNvPr id="11" name="Picture 10">
            <a:extLst>
              <a:ext uri="{FF2B5EF4-FFF2-40B4-BE49-F238E27FC236}">
                <a16:creationId xmlns:a16="http://schemas.microsoft.com/office/drawing/2014/main" id="{0AC884E6-09D0-044B-DF75-9FBC7B5B35B8}"/>
              </a:ext>
            </a:extLst>
          </p:cNvPr>
          <p:cNvPicPr>
            <a:picLocks noChangeAspect="1"/>
          </p:cNvPicPr>
          <p:nvPr/>
        </p:nvPicPr>
        <p:blipFill>
          <a:blip r:embed="rId4"/>
          <a:stretch>
            <a:fillRect/>
          </a:stretch>
        </p:blipFill>
        <p:spPr>
          <a:xfrm>
            <a:off x="446534" y="3135385"/>
            <a:ext cx="5489646" cy="1825307"/>
          </a:xfrm>
          <a:prstGeom prst="rect">
            <a:avLst/>
          </a:prstGeom>
        </p:spPr>
      </p:pic>
      <p:pic>
        <p:nvPicPr>
          <p:cNvPr id="16" name="Picture 15">
            <a:extLst>
              <a:ext uri="{FF2B5EF4-FFF2-40B4-BE49-F238E27FC236}">
                <a16:creationId xmlns:a16="http://schemas.microsoft.com/office/drawing/2014/main" id="{4B007982-41F7-A866-5B94-BC70629A43F7}"/>
              </a:ext>
            </a:extLst>
          </p:cNvPr>
          <p:cNvPicPr>
            <a:picLocks noChangeAspect="1"/>
          </p:cNvPicPr>
          <p:nvPr/>
        </p:nvPicPr>
        <p:blipFill>
          <a:blip r:embed="rId5"/>
          <a:stretch>
            <a:fillRect/>
          </a:stretch>
        </p:blipFill>
        <p:spPr>
          <a:xfrm>
            <a:off x="3268757" y="5249049"/>
            <a:ext cx="5649466" cy="1151751"/>
          </a:xfrm>
          <a:prstGeom prst="rect">
            <a:avLst/>
          </a:prstGeom>
        </p:spPr>
      </p:pic>
    </p:spTree>
    <p:extLst>
      <p:ext uri="{BB962C8B-B14F-4D97-AF65-F5344CB8AC3E}">
        <p14:creationId xmlns:p14="http://schemas.microsoft.com/office/powerpoint/2010/main" val="2868276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46534" y="604757"/>
            <a:ext cx="7498616" cy="5796043"/>
          </a:xfrm>
          <a:prstGeom prst="rect">
            <a:avLst/>
          </a:prstGeom>
        </p:spPr>
      </p:pic>
      <p:sp>
        <p:nvSpPr>
          <p:cNvPr id="3" name="Titel 1">
            <a:extLst>
              <a:ext uri="{FF2B5EF4-FFF2-40B4-BE49-F238E27FC236}">
                <a16:creationId xmlns:a16="http://schemas.microsoft.com/office/drawing/2014/main" id="{F947474B-D260-11BA-CA4F-3C8A07F2698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Fin Table</a:t>
            </a:r>
          </a:p>
        </p:txBody>
      </p:sp>
    </p:spTree>
    <p:extLst>
      <p:ext uri="{BB962C8B-B14F-4D97-AF65-F5344CB8AC3E}">
        <p14:creationId xmlns:p14="http://schemas.microsoft.com/office/powerpoint/2010/main" val="3470494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urface chart&#10;&#10;Description automatically generated">
            <a:extLst>
              <a:ext uri="{FF2B5EF4-FFF2-40B4-BE49-F238E27FC236}">
                <a16:creationId xmlns:a16="http://schemas.microsoft.com/office/drawing/2014/main" id="{33BF85C5-99B0-21BC-6FE0-FB2F284755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0507" y="655983"/>
            <a:ext cx="10230986" cy="5754930"/>
          </a:xfrm>
        </p:spPr>
      </p:pic>
    </p:spTree>
    <p:extLst>
      <p:ext uri="{BB962C8B-B14F-4D97-AF65-F5344CB8AC3E}">
        <p14:creationId xmlns:p14="http://schemas.microsoft.com/office/powerpoint/2010/main" val="3554442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Chart&#10;&#10;Description automatically generated">
            <a:extLst>
              <a:ext uri="{FF2B5EF4-FFF2-40B4-BE49-F238E27FC236}">
                <a16:creationId xmlns:a16="http://schemas.microsoft.com/office/drawing/2014/main" id="{43221DFF-EF33-D8FE-E7D5-98F29FFACC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702" y="790694"/>
            <a:ext cx="10450595" cy="5878461"/>
          </a:xfrm>
        </p:spPr>
      </p:pic>
    </p:spTree>
    <p:extLst>
      <p:ext uri="{BB962C8B-B14F-4D97-AF65-F5344CB8AC3E}">
        <p14:creationId xmlns:p14="http://schemas.microsoft.com/office/powerpoint/2010/main" val="1300293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68686" y="2982274"/>
            <a:ext cx="3259016" cy="1462692"/>
          </a:xfrm>
        </p:spPr>
        <p:txBody>
          <a:bodyPr vert="horz" lIns="91440" tIns="45720" rIns="91440" bIns="45720" rtlCol="0">
            <a:noAutofit/>
          </a:bodyPr>
          <a:lstStyle/>
          <a:p>
            <a:pPr>
              <a:lnSpc>
                <a:spcPct val="90000"/>
              </a:lnSpc>
            </a:pPr>
            <a:r>
              <a:rPr lang="en-US" sz="3600" dirty="0">
                <a:solidFill>
                  <a:srgbClr val="FFFFFF"/>
                </a:solidFill>
              </a:rPr>
              <a:t>Comparison Top Song Label by Popularity and </a:t>
            </a:r>
            <a:r>
              <a:rPr lang="en-US" sz="3600" dirty="0" err="1">
                <a:solidFill>
                  <a:srgbClr val="FFFFFF"/>
                </a:solidFill>
              </a:rPr>
              <a:t>MINimum</a:t>
            </a:r>
            <a:r>
              <a:rPr lang="en-US" sz="3600" dirty="0">
                <a:solidFill>
                  <a:srgbClr val="FFFFFF"/>
                </a:solidFill>
              </a:rPr>
              <a:t> Charts Position</a:t>
            </a:r>
          </a:p>
        </p:txBody>
      </p:sp>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830" y="650896"/>
            <a:ext cx="7845287" cy="4412974"/>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a:blip r:embed="rId4"/>
          <a:stretch>
            <a:fillRect/>
          </a:stretch>
        </p:blipFill>
        <p:spPr>
          <a:xfrm>
            <a:off x="4286183" y="5784043"/>
            <a:ext cx="6287045" cy="883997"/>
          </a:xfrm>
          <a:prstGeom prst="rect">
            <a:avLst/>
          </a:prstGeom>
        </p:spPr>
      </p:pic>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a:blip r:embed="rId5"/>
          <a:stretch>
            <a:fillRect/>
          </a:stretch>
        </p:blipFill>
        <p:spPr>
          <a:xfrm>
            <a:off x="4324084" y="4912874"/>
            <a:ext cx="6211244" cy="883997"/>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A301868-A6EE-8ACB-F77D-AFF54A38D170}"/>
              </a:ext>
            </a:extLst>
          </p:cNvPr>
          <p:cNvSpPr>
            <a:spLocks noGrp="1"/>
          </p:cNvSpPr>
          <p:nvPr>
            <p:ph type="title"/>
          </p:nvPr>
        </p:nvSpPr>
        <p:spPr>
          <a:xfrm>
            <a:off x="581192" y="4929704"/>
            <a:ext cx="10925008" cy="1245166"/>
          </a:xfrm>
        </p:spPr>
        <p:txBody>
          <a:bodyPr vert="horz" lIns="91440" tIns="45720" rIns="91440" bIns="45720" rtlCol="0" anchor="ctr">
            <a:normAutofit/>
          </a:bodyPr>
          <a:lstStyle/>
          <a:p>
            <a:r>
              <a:rPr lang="en-US" b="0" kern="1200" cap="all">
                <a:solidFill>
                  <a:srgbClr val="FFFEFF"/>
                </a:solidFill>
                <a:latin typeface="+mj-lt"/>
                <a:ea typeface="+mj-ea"/>
                <a:cs typeface="+mj-cs"/>
              </a:rPr>
              <a:t>Final Engineering to Create Training Data “Cleanset”</a:t>
            </a:r>
          </a:p>
        </p:txBody>
      </p:sp>
      <p:pic>
        <p:nvPicPr>
          <p:cNvPr id="4" name="Picture 3">
            <a:extLst>
              <a:ext uri="{FF2B5EF4-FFF2-40B4-BE49-F238E27FC236}">
                <a16:creationId xmlns:a16="http://schemas.microsoft.com/office/drawing/2014/main" id="{35F8DD52-5FAF-1FC1-06EF-21FE29EC063F}"/>
              </a:ext>
            </a:extLst>
          </p:cNvPr>
          <p:cNvPicPr>
            <a:picLocks noChangeAspect="1"/>
          </p:cNvPicPr>
          <p:nvPr/>
        </p:nvPicPr>
        <p:blipFill>
          <a:blip r:embed="rId3"/>
          <a:stretch>
            <a:fillRect/>
          </a:stretch>
        </p:blipFill>
        <p:spPr>
          <a:xfrm>
            <a:off x="440286" y="622601"/>
            <a:ext cx="4405209" cy="1500829"/>
          </a:xfrm>
          <a:prstGeom prst="rect">
            <a:avLst/>
          </a:prstGeom>
        </p:spPr>
      </p:pic>
      <p:pic>
        <p:nvPicPr>
          <p:cNvPr id="6" name="Picture 5">
            <a:extLst>
              <a:ext uri="{FF2B5EF4-FFF2-40B4-BE49-F238E27FC236}">
                <a16:creationId xmlns:a16="http://schemas.microsoft.com/office/drawing/2014/main" id="{449BCD53-04D0-41C8-0999-9822148CFA5D}"/>
              </a:ext>
            </a:extLst>
          </p:cNvPr>
          <p:cNvPicPr>
            <a:picLocks noChangeAspect="1"/>
          </p:cNvPicPr>
          <p:nvPr/>
        </p:nvPicPr>
        <p:blipFill>
          <a:blip r:embed="rId4"/>
          <a:stretch>
            <a:fillRect/>
          </a:stretch>
        </p:blipFill>
        <p:spPr>
          <a:xfrm>
            <a:off x="5831943" y="749003"/>
            <a:ext cx="5238759" cy="1570735"/>
          </a:xfrm>
          <a:prstGeom prst="rect">
            <a:avLst/>
          </a:prstGeom>
        </p:spPr>
      </p:pic>
      <p:pic>
        <p:nvPicPr>
          <p:cNvPr id="8" name="Picture 7">
            <a:extLst>
              <a:ext uri="{FF2B5EF4-FFF2-40B4-BE49-F238E27FC236}">
                <a16:creationId xmlns:a16="http://schemas.microsoft.com/office/drawing/2014/main" id="{40C70CA8-1133-BDF6-153A-0B3FF44AFD37}"/>
              </a:ext>
            </a:extLst>
          </p:cNvPr>
          <p:cNvPicPr>
            <a:picLocks noChangeAspect="1"/>
          </p:cNvPicPr>
          <p:nvPr/>
        </p:nvPicPr>
        <p:blipFill>
          <a:blip r:embed="rId5"/>
          <a:stretch>
            <a:fillRect/>
          </a:stretch>
        </p:blipFill>
        <p:spPr>
          <a:xfrm>
            <a:off x="2298194" y="2800299"/>
            <a:ext cx="6044684" cy="1717888"/>
          </a:xfrm>
          <a:prstGeom prst="rect">
            <a:avLst/>
          </a:prstGeom>
        </p:spPr>
      </p:pic>
      <p:sp>
        <p:nvSpPr>
          <p:cNvPr id="10" name="TextBox 9">
            <a:extLst>
              <a:ext uri="{FF2B5EF4-FFF2-40B4-BE49-F238E27FC236}">
                <a16:creationId xmlns:a16="http://schemas.microsoft.com/office/drawing/2014/main" id="{1FD96C80-E487-1290-5D3F-1BB0EC452D31}"/>
              </a:ext>
            </a:extLst>
          </p:cNvPr>
          <p:cNvSpPr txBox="1"/>
          <p:nvPr/>
        </p:nvSpPr>
        <p:spPr>
          <a:xfrm>
            <a:off x="440286" y="335872"/>
            <a:ext cx="5393984" cy="723275"/>
          </a:xfrm>
          <a:prstGeom prst="rect">
            <a:avLst/>
          </a:prstGeom>
          <a:noFill/>
        </p:spPr>
        <p:txBody>
          <a:bodyPr wrap="square" rtlCol="0">
            <a:spAutoFit/>
          </a:bodyPr>
          <a:lstStyle/>
          <a:p>
            <a:pPr defTabSz="649224">
              <a:spcAft>
                <a:spcPts val="600"/>
              </a:spcAft>
            </a:pPr>
            <a:r>
              <a:rPr lang="en-US" kern="1200" dirty="0">
                <a:solidFill>
                  <a:schemeClr val="tx1"/>
                </a:solidFill>
                <a:latin typeface="+mn-lt"/>
                <a:ea typeface="+mn-ea"/>
                <a:cs typeface="+mn-cs"/>
              </a:rPr>
              <a:t>1. Join artists and recommended artists</a:t>
            </a:r>
          </a:p>
          <a:p>
            <a:pPr>
              <a:spcAft>
                <a:spcPts val="600"/>
              </a:spcAft>
            </a:pPr>
            <a:endParaRPr lang="en-US" dirty="0"/>
          </a:p>
        </p:txBody>
      </p:sp>
      <p:sp>
        <p:nvSpPr>
          <p:cNvPr id="13" name="TextBox 12">
            <a:extLst>
              <a:ext uri="{FF2B5EF4-FFF2-40B4-BE49-F238E27FC236}">
                <a16:creationId xmlns:a16="http://schemas.microsoft.com/office/drawing/2014/main" id="{46CF4DCD-A8C1-71C5-1A7E-5530E6005F2C}"/>
              </a:ext>
            </a:extLst>
          </p:cNvPr>
          <p:cNvSpPr txBox="1"/>
          <p:nvPr/>
        </p:nvSpPr>
        <p:spPr>
          <a:xfrm>
            <a:off x="5831943" y="346522"/>
            <a:ext cx="5373608" cy="369332"/>
          </a:xfrm>
          <a:prstGeom prst="rect">
            <a:avLst/>
          </a:prstGeom>
          <a:noFill/>
        </p:spPr>
        <p:txBody>
          <a:bodyPr wrap="square" rtlCol="0">
            <a:spAutoFit/>
          </a:bodyPr>
          <a:lstStyle/>
          <a:p>
            <a:pPr defTabSz="649224">
              <a:spcAft>
                <a:spcPts val="600"/>
              </a:spcAft>
            </a:pPr>
            <a:r>
              <a:rPr lang="en-US" kern="1200" dirty="0">
                <a:solidFill>
                  <a:schemeClr val="tx1"/>
                </a:solidFill>
                <a:latin typeface="+mn-lt"/>
                <a:ea typeface="+mn-ea"/>
                <a:cs typeface="+mn-cs"/>
              </a:rPr>
              <a:t>2. Join Fin Table, previous join and artists data</a:t>
            </a:r>
          </a:p>
        </p:txBody>
      </p:sp>
      <p:sp>
        <p:nvSpPr>
          <p:cNvPr id="14" name="TextBox 13">
            <a:extLst>
              <a:ext uri="{FF2B5EF4-FFF2-40B4-BE49-F238E27FC236}">
                <a16:creationId xmlns:a16="http://schemas.microsoft.com/office/drawing/2014/main" id="{698D55D9-B642-4033-5350-016E916A2DA7}"/>
              </a:ext>
            </a:extLst>
          </p:cNvPr>
          <p:cNvSpPr txBox="1"/>
          <p:nvPr/>
        </p:nvSpPr>
        <p:spPr>
          <a:xfrm>
            <a:off x="2832553" y="2280113"/>
            <a:ext cx="5618769" cy="646331"/>
          </a:xfrm>
          <a:prstGeom prst="rect">
            <a:avLst/>
          </a:prstGeom>
          <a:noFill/>
        </p:spPr>
        <p:txBody>
          <a:bodyPr wrap="square" rtlCol="0">
            <a:spAutoFit/>
          </a:bodyPr>
          <a:lstStyle/>
          <a:p>
            <a:pPr defTabSz="649224">
              <a:spcAft>
                <a:spcPts val="600"/>
              </a:spcAft>
            </a:pPr>
            <a:r>
              <a:rPr lang="en-US" kern="1200" dirty="0">
                <a:solidFill>
                  <a:schemeClr val="tx1"/>
                </a:solidFill>
                <a:latin typeface="+mn-lt"/>
                <a:ea typeface="+mn-ea"/>
                <a:cs typeface="+mn-cs"/>
              </a:rPr>
              <a:t>3. Create </a:t>
            </a:r>
            <a:r>
              <a:rPr lang="en-US" kern="1200" dirty="0" err="1">
                <a:solidFill>
                  <a:schemeClr val="tx1"/>
                </a:solidFill>
                <a:latin typeface="+mn-lt"/>
                <a:ea typeface="+mn-ea"/>
                <a:cs typeface="+mn-cs"/>
              </a:rPr>
              <a:t>Cleanset</a:t>
            </a:r>
            <a:r>
              <a:rPr lang="en-US" kern="1200" dirty="0">
                <a:solidFill>
                  <a:schemeClr val="tx1"/>
                </a:solidFill>
                <a:latin typeface="+mn-lt"/>
                <a:ea typeface="+mn-ea"/>
                <a:cs typeface="+mn-cs"/>
              </a:rPr>
              <a:t> with Top Song label by min(</a:t>
            </a:r>
            <a:r>
              <a:rPr lang="en-US" kern="1200" dirty="0" err="1">
                <a:solidFill>
                  <a:schemeClr val="tx1"/>
                </a:solidFill>
                <a:latin typeface="+mn-lt"/>
                <a:ea typeface="+mn-ea"/>
                <a:cs typeface="+mn-cs"/>
              </a:rPr>
              <a:t>chartsPos</a:t>
            </a:r>
            <a:r>
              <a:rPr lang="en-US" kern="1200" dirty="0">
                <a:solidFill>
                  <a:schemeClr val="tx1"/>
                </a:solidFill>
                <a:latin typeface="+mn-lt"/>
                <a:ea typeface="+mn-ea"/>
                <a:cs typeface="+mn-cs"/>
              </a:rPr>
              <a:t>). Balanced label by </a:t>
            </a:r>
            <a:r>
              <a:rPr lang="en-US" kern="1200" dirty="0" err="1">
                <a:solidFill>
                  <a:schemeClr val="tx1"/>
                </a:solidFill>
                <a:latin typeface="+mn-lt"/>
                <a:ea typeface="+mn-ea"/>
                <a:cs typeface="+mn-cs"/>
              </a:rPr>
              <a:t>downsampling</a:t>
            </a:r>
            <a:r>
              <a:rPr lang="en-US" kern="1200" dirty="0">
                <a:solidFill>
                  <a:schemeClr val="tx1"/>
                </a:solidFill>
                <a:latin typeface="+mn-lt"/>
                <a:ea typeface="+mn-ea"/>
                <a:cs typeface="+mn-cs"/>
              </a:rPr>
              <a:t> to 6000 each</a:t>
            </a:r>
            <a:endParaRPr lang="en-US" dirty="0"/>
          </a:p>
        </p:txBody>
      </p:sp>
    </p:spTree>
    <p:extLst>
      <p:ext uri="{BB962C8B-B14F-4D97-AF65-F5344CB8AC3E}">
        <p14:creationId xmlns:p14="http://schemas.microsoft.com/office/powerpoint/2010/main" val="2286027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5" y="638944"/>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0075A744-48A5-43DA-AAE1-31253D567C9D}"/>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21" name="Rectangle 2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3000">
                <a:solidFill>
                  <a:srgbClr val="FFFFFF"/>
                </a:solidFill>
              </a:rPr>
              <a:t>Modeling: FP Growth – Process General</a:t>
            </a:r>
          </a:p>
        </p:txBody>
      </p:sp>
      <p:sp>
        <p:nvSpPr>
          <p:cNvPr id="17" name="Inhaltsplatzhalter 3">
            <a:extLst>
              <a:ext uri="{FF2B5EF4-FFF2-40B4-BE49-F238E27FC236}">
                <a16:creationId xmlns:a16="http://schemas.microsoft.com/office/drawing/2014/main" id="{C49C1737-B2F5-4AE3-89CF-60CA29DF46BA}"/>
              </a:ext>
            </a:extLst>
          </p:cNvPr>
          <p:cNvSpPr>
            <a:spLocks noGrp="1"/>
          </p:cNvSpPr>
          <p:nvPr>
            <p:ph idx="1"/>
          </p:nvPr>
        </p:nvSpPr>
        <p:spPr>
          <a:xfrm>
            <a:off x="4271491" y="4596992"/>
            <a:ext cx="7240909" cy="1607012"/>
          </a:xfrm>
        </p:spPr>
        <p:txBody>
          <a:bodyPr>
            <a:normAutofit/>
          </a:bodyPr>
          <a:lstStyle/>
          <a:p>
            <a:pPr>
              <a:lnSpc>
                <a:spcPct val="100000"/>
              </a:lnSpc>
            </a:pPr>
            <a:r>
              <a:rPr lang="de-DE">
                <a:solidFill>
                  <a:srgbClr val="FFFFFF"/>
                </a:solidFill>
              </a:rPr>
              <a:t>Frequent Item Combinations</a:t>
            </a:r>
          </a:p>
          <a:p>
            <a:pPr lvl="1">
              <a:lnSpc>
                <a:spcPct val="100000"/>
              </a:lnSpc>
            </a:pPr>
            <a:r>
              <a:rPr lang="de-DE">
                <a:solidFill>
                  <a:srgbClr val="FFFFFF"/>
                </a:solidFill>
              </a:rPr>
              <a:t>Result: „If Song has Feature X then it also has Feature Y“</a:t>
            </a:r>
          </a:p>
          <a:p>
            <a:pPr lvl="1">
              <a:lnSpc>
                <a:spcPct val="100000"/>
              </a:lnSpc>
            </a:pPr>
            <a:r>
              <a:rPr lang="de-DE">
                <a:solidFill>
                  <a:srgbClr val="FFFFFF"/>
                </a:solidFill>
              </a:rPr>
              <a:t>Requirement: Need to convert features from quantitave to categorial</a:t>
            </a:r>
          </a:p>
          <a:p>
            <a:pPr lvl="1">
              <a:lnSpc>
                <a:spcPct val="100000"/>
              </a:lnSpc>
            </a:pPr>
            <a:r>
              <a:rPr lang="de-DE">
                <a:solidFill>
                  <a:srgbClr val="FFFFFF"/>
                </a:solidFill>
              </a:rPr>
              <a:t>Bias: No direct comparision between „Top Song“ &amp; „No Top Song“</a:t>
            </a:r>
          </a:p>
        </p:txBody>
      </p:sp>
    </p:spTree>
    <p:extLst>
      <p:ext uri="{BB962C8B-B14F-4D97-AF65-F5344CB8AC3E}">
        <p14:creationId xmlns:p14="http://schemas.microsoft.com/office/powerpoint/2010/main" val="1755059332"/>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a:t>
            </a:r>
            <a:br>
              <a:rPr lang="en-US" sz="3600">
                <a:solidFill>
                  <a:srgbClr val="FFFFFF"/>
                </a:solidFill>
              </a:rPr>
            </a:br>
            <a:r>
              <a:rPr lang="en-US" sz="360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32EADAC7-D148-4086-864E-851308B28506}"/>
              </a:ext>
            </a:extLst>
          </p:cNvPr>
          <p:cNvPicPr>
            <a:picLocks noChangeAspect="1"/>
          </p:cNvPicPr>
          <p:nvPr/>
        </p:nvPicPr>
        <p:blipFill>
          <a:blip r:embed="rId2"/>
          <a:stretch>
            <a:fillRect/>
          </a:stretch>
        </p:blipFill>
        <p:spPr>
          <a:xfrm>
            <a:off x="447234" y="1197574"/>
            <a:ext cx="11301984" cy="1949592"/>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Modeling: FP Growth – Process Binning</a:t>
            </a:r>
          </a:p>
        </p:txBody>
      </p:sp>
      <p:sp>
        <p:nvSpPr>
          <p:cNvPr id="15" name="Inhaltsplatzhalter 3">
            <a:extLst>
              <a:ext uri="{FF2B5EF4-FFF2-40B4-BE49-F238E27FC236}">
                <a16:creationId xmlns:a16="http://schemas.microsoft.com/office/drawing/2014/main" id="{0CA145E9-E179-4B9A-9FE2-47957EF3ED50}"/>
              </a:ext>
            </a:extLst>
          </p:cNvPr>
          <p:cNvSpPr>
            <a:spLocks noGrp="1"/>
          </p:cNvSpPr>
          <p:nvPr>
            <p:ph idx="1"/>
          </p:nvPr>
        </p:nvSpPr>
        <p:spPr>
          <a:xfrm>
            <a:off x="4271491" y="4596992"/>
            <a:ext cx="7240909" cy="1607012"/>
          </a:xfrm>
        </p:spPr>
        <p:txBody>
          <a:bodyPr>
            <a:normAutofit/>
          </a:bodyPr>
          <a:lstStyle/>
          <a:p>
            <a:r>
              <a:rPr lang="de-DE">
                <a:solidFill>
                  <a:srgbClr val="FFFFFF"/>
                </a:solidFill>
              </a:rPr>
              <a:t>Customized Binning</a:t>
            </a:r>
          </a:p>
          <a:p>
            <a:pPr lvl="1"/>
            <a:r>
              <a:rPr lang="de-DE">
                <a:solidFill>
                  <a:srgbClr val="FFFFFF"/>
                </a:solidFill>
              </a:rPr>
              <a:t>Advantage: </a:t>
            </a:r>
            <a:r>
              <a:rPr lang="en-US">
                <a:solidFill>
                  <a:srgbClr val="FFFFFF"/>
                </a:solidFill>
              </a:rPr>
              <a:t>Range adapted to the scale &amp; classes directly readable</a:t>
            </a:r>
            <a:endParaRPr lang="de-DE">
              <a:solidFill>
                <a:srgbClr val="FFFFFF"/>
              </a:solidFill>
            </a:endParaRPr>
          </a:p>
          <a:p>
            <a:pPr lvl="1"/>
            <a:r>
              <a:rPr lang="de-DE">
                <a:solidFill>
                  <a:srgbClr val="FFFFFF"/>
                </a:solidFill>
              </a:rPr>
              <a:t>Disadvantage: High Manual Effort – To be adjusted with every change</a:t>
            </a:r>
          </a:p>
        </p:txBody>
      </p:sp>
    </p:spTree>
    <p:extLst>
      <p:ext uri="{BB962C8B-B14F-4D97-AF65-F5344CB8AC3E}">
        <p14:creationId xmlns:p14="http://schemas.microsoft.com/office/powerpoint/2010/main" val="204231350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7"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a:t>
            </a:r>
            <a:br>
              <a:rPr lang="en-US" sz="3600">
                <a:solidFill>
                  <a:srgbClr val="FFFFFF"/>
                </a:solidFill>
              </a:rPr>
            </a:br>
            <a:r>
              <a:rPr lang="en-US" sz="360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B8E4069-16EB-4240-ACE8-D25FB034DE77}"/>
              </a:ext>
            </a:extLst>
          </p:cNvPr>
          <p:cNvPicPr>
            <a:picLocks noChangeAspect="1"/>
          </p:cNvPicPr>
          <p:nvPr/>
        </p:nvPicPr>
        <p:blipFill>
          <a:blip r:embed="rId3"/>
          <a:stretch>
            <a:fillRect/>
          </a:stretch>
        </p:blipFill>
        <p:spPr>
          <a:xfrm>
            <a:off x="447234" y="563092"/>
            <a:ext cx="11301984" cy="3305831"/>
          </a:xfrm>
          <a:prstGeom prst="rect">
            <a:avLst/>
          </a:prstGeom>
        </p:spPr>
      </p:pic>
      <p:sp>
        <p:nvSpPr>
          <p:cNvPr id="19" name="Rectangle 1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Modeling: FP Growth – Result “TRUE”</a:t>
            </a:r>
          </a:p>
        </p:txBody>
      </p:sp>
    </p:spTree>
    <p:extLst>
      <p:ext uri="{BB962C8B-B14F-4D97-AF65-F5344CB8AC3E}">
        <p14:creationId xmlns:p14="http://schemas.microsoft.com/office/powerpoint/2010/main" val="3218017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591073" y="874608"/>
            <a:ext cx="10980260" cy="323917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Modeling: FP Growth – Result “FALSE”</a:t>
            </a:r>
          </a:p>
        </p:txBody>
      </p:sp>
    </p:spTree>
    <p:extLst>
      <p:ext uri="{BB962C8B-B14F-4D97-AF65-F5344CB8AC3E}">
        <p14:creationId xmlns:p14="http://schemas.microsoft.com/office/powerpoint/2010/main" val="1507292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REGION – Process General</a:t>
            </a:r>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REGION – DATA set</a:t>
            </a:r>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A58461CD-4122-42DD-91B9-A86F46656FE8}"/>
              </a:ext>
            </a:extLst>
          </p:cNvPr>
          <p:cNvPicPr>
            <a:picLocks noChangeAspect="1"/>
          </p:cNvPicPr>
          <p:nvPr/>
        </p:nvPicPr>
        <p:blipFill>
          <a:blip r:embed="rId2"/>
          <a:stretch>
            <a:fillRect/>
          </a:stretch>
        </p:blipFill>
        <p:spPr>
          <a:xfrm>
            <a:off x="447234" y="1183447"/>
            <a:ext cx="11301984" cy="1977846"/>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Modeling: REGION – Validation</a:t>
            </a:r>
          </a:p>
        </p:txBody>
      </p:sp>
      <p:sp>
        <p:nvSpPr>
          <p:cNvPr id="15" name="Inhaltsplatzhalter 3">
            <a:extLst>
              <a:ext uri="{FF2B5EF4-FFF2-40B4-BE49-F238E27FC236}">
                <a16:creationId xmlns:a16="http://schemas.microsoft.com/office/drawing/2014/main" id="{0CA145E9-E179-4B9A-9FE2-47957EF3ED50}"/>
              </a:ext>
            </a:extLst>
          </p:cNvPr>
          <p:cNvSpPr>
            <a:spLocks noGrp="1"/>
          </p:cNvSpPr>
          <p:nvPr>
            <p:ph idx="1"/>
          </p:nvPr>
        </p:nvSpPr>
        <p:spPr>
          <a:xfrm>
            <a:off x="4271491" y="4596992"/>
            <a:ext cx="7240909" cy="1607012"/>
          </a:xfrm>
        </p:spPr>
        <p:txBody>
          <a:bodyPr>
            <a:normAutofit/>
          </a:bodyPr>
          <a:lstStyle/>
          <a:p>
            <a:pPr>
              <a:lnSpc>
                <a:spcPct val="100000"/>
              </a:lnSpc>
            </a:pPr>
            <a:r>
              <a:rPr lang="de-DE">
                <a:solidFill>
                  <a:srgbClr val="FFFFFF"/>
                </a:solidFill>
              </a:rPr>
              <a:t>Operator: Random Forest as its results were most pomising in previous models</a:t>
            </a:r>
          </a:p>
          <a:p>
            <a:pPr>
              <a:lnSpc>
                <a:spcPct val="100000"/>
              </a:lnSpc>
            </a:pPr>
            <a:r>
              <a:rPr lang="de-DE">
                <a:solidFill>
                  <a:srgbClr val="FFFFFF"/>
                </a:solidFill>
              </a:rPr>
              <a:t>Reliability highly depends on available datasets per region</a:t>
            </a:r>
          </a:p>
          <a:p>
            <a:pPr>
              <a:lnSpc>
                <a:spcPct val="100000"/>
              </a:lnSpc>
            </a:pPr>
            <a:r>
              <a:rPr lang="de-DE">
                <a:solidFill>
                  <a:srgbClr val="FFFFFF"/>
                </a:solidFill>
              </a:rPr>
              <a:t>Room for further Investigations</a:t>
            </a:r>
          </a:p>
        </p:txBody>
      </p:sp>
    </p:spTree>
    <p:extLst>
      <p:ext uri="{BB962C8B-B14F-4D97-AF65-F5344CB8AC3E}">
        <p14:creationId xmlns:p14="http://schemas.microsoft.com/office/powerpoint/2010/main" val="66780960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br>
              <a:rPr lang="en-US" sz="3600" dirty="0">
                <a:solidFill>
                  <a:srgbClr val="FFFFFF"/>
                </a:solidFill>
              </a:rPr>
            </a:br>
            <a:r>
              <a:rPr lang="en-US" sz="3600" dirty="0">
                <a:solidFill>
                  <a:srgbClr val="FFFFFF"/>
                </a:solidFill>
              </a:rPr>
              <a:t>Unbalanced</a:t>
            </a:r>
            <a:br>
              <a:rPr lang="en-US" sz="3600" dirty="0">
                <a:solidFill>
                  <a:srgbClr val="FFFFFF"/>
                </a:solidFill>
              </a:rPr>
            </a:br>
            <a:endParaRPr lang="en-US" sz="36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rmAutofit fontScale="90000"/>
          </a:bodyPr>
          <a:lstStyle/>
          <a:p>
            <a:pPr>
              <a:lnSpc>
                <a:spcPct val="90000"/>
              </a:lnSpc>
            </a:pPr>
            <a:r>
              <a:rPr lang="en-US" sz="2800" dirty="0"/>
              <a:t>Scope</a:t>
            </a:r>
            <a:r>
              <a:rPr lang="en-US" sz="2700" dirty="0"/>
              <a:t> – Spotify API FEATURES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dirty="0"/>
                        <a:t>Measurement: Derived from absolute &amp; recent number of streams</a:t>
                      </a:r>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Derived from decibel measurements of the song</a:t>
                      </a:r>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dirty="0" err="1"/>
                        <a:t>Liveness</a:t>
                      </a:r>
                      <a:endParaRPr lang="en-US" sz="1600" noProof="0" dirty="0"/>
                    </a:p>
                  </a:txBody>
                  <a:tcPr marL="167640" marR="167640" marT="83820" marB="83820" anchor="ctr"/>
                </a:tc>
                <a:tc>
                  <a:txBody>
                    <a:bodyPr/>
                    <a:lstStyle/>
                    <a:p>
                      <a:r>
                        <a:rPr lang="en-US" sz="1600" dirty="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err="1"/>
                        <a:t>Danceability</a:t>
                      </a:r>
                      <a:endParaRPr lang="en-US" sz="1600" noProof="0" dirty="0"/>
                    </a:p>
                  </a:txBody>
                  <a:tcPr marL="167640" marR="167640" marT="83820" marB="83820" anchor="ctr"/>
                </a:tc>
                <a:tc>
                  <a:txBody>
                    <a:bodyPr/>
                    <a:lstStyle/>
                    <a:p>
                      <a:r>
                        <a:rPr lang="en-US" sz="1600" dirty="0"/>
                        <a:t>Measurement of h</a:t>
                      </a:r>
                      <a:r>
                        <a:rPr lang="en-US" sz="1600" noProof="0" dirty="0"/>
                        <a:t>ow easy it is to dance to the song</a:t>
                      </a:r>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err="1"/>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Indication of modality (major or minor)</a:t>
                      </a:r>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err="1"/>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Indication whether the song contains swear words (yes or no)</a:t>
                      </a:r>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Key</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4602891"/>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br>
              <a:rPr lang="en-US" sz="3600" dirty="0">
                <a:solidFill>
                  <a:srgbClr val="FFFFFF"/>
                </a:solidFill>
              </a:rPr>
            </a:br>
            <a:r>
              <a:rPr lang="en-US" sz="3600" dirty="0">
                <a:solidFill>
                  <a:srgbClr val="FFFFFF"/>
                </a:solidFill>
              </a:rPr>
              <a:t>Balanced</a:t>
            </a:r>
            <a:br>
              <a:rPr lang="en-US" sz="3600" dirty="0">
                <a:solidFill>
                  <a:srgbClr val="FFFFFF"/>
                </a:solidFill>
              </a:rPr>
            </a:br>
            <a:endParaRPr lang="en-US" sz="36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899190514"/>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 </a:t>
            </a:r>
            <a:r>
              <a:rPr lang="de-DE" dirty="0" err="1"/>
              <a:t>first</a:t>
            </a:r>
            <a:r>
              <a:rPr lang="de-DE" dirty="0"/>
              <a:t> </a:t>
            </a:r>
            <a:r>
              <a:rPr lang="en-GB" dirty="0"/>
              <a:t>iteration</a:t>
            </a:r>
            <a:r>
              <a:rPr lang="de-DE" dirty="0"/>
              <a:t> </a:t>
            </a:r>
            <a:r>
              <a:rPr lang="de-DE" dirty="0" err="1"/>
              <a:t>shows</a:t>
            </a:r>
            <a:r>
              <a:rPr lang="de-DE" dirty="0"/>
              <a:t> </a:t>
            </a:r>
            <a:r>
              <a:rPr lang="de-DE" dirty="0" err="1"/>
              <a:t>that</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enrich</a:t>
            </a:r>
            <a:r>
              <a:rPr lang="de-DE" dirty="0"/>
              <a:t> </a:t>
            </a:r>
            <a:r>
              <a:rPr lang="de-DE" dirty="0" err="1"/>
              <a:t>our</a:t>
            </a:r>
            <a:r>
              <a:rPr lang="de-DE" dirty="0"/>
              <a:t> </a:t>
            </a:r>
            <a:r>
              <a:rPr lang="de-DE" dirty="0" err="1"/>
              <a:t>data</a:t>
            </a:r>
            <a:endParaRPr lang="de-DE" dirty="0"/>
          </a:p>
        </p:txBody>
      </p:sp>
      <p:sp>
        <p:nvSpPr>
          <p:cNvPr id="3" name="Inhaltsplatzhalter 2"/>
          <p:cNvSpPr>
            <a:spLocks noGrp="1"/>
          </p:cNvSpPr>
          <p:nvPr>
            <p:ph idx="1"/>
          </p:nvPr>
        </p:nvSpPr>
        <p:spPr>
          <a:xfrm>
            <a:off x="581192" y="3671519"/>
            <a:ext cx="10487024" cy="1296431"/>
          </a:xfrm>
        </p:spPr>
        <p:txBody>
          <a:bodyPr/>
          <a:lstStyle/>
          <a:p>
            <a:r>
              <a:rPr lang="de-DE" dirty="0"/>
              <a:t>JSON Data </a:t>
            </a:r>
            <a:r>
              <a:rPr lang="de-DE" dirty="0" err="1"/>
              <a:t>could</a:t>
            </a:r>
            <a:r>
              <a:rPr lang="de-DE" dirty="0"/>
              <a:t> not </a:t>
            </a:r>
            <a:r>
              <a:rPr lang="de-DE" dirty="0" err="1"/>
              <a:t>processed</a:t>
            </a:r>
            <a:r>
              <a:rPr lang="de-DE" dirty="0"/>
              <a:t> via </a:t>
            </a:r>
            <a:r>
              <a:rPr lang="de-DE" dirty="0" err="1"/>
              <a:t>RapidMiner</a:t>
            </a:r>
            <a:r>
              <a:rPr lang="de-DE" dirty="0"/>
              <a:t>, so </a:t>
            </a:r>
            <a:r>
              <a:rPr lang="de-DE" dirty="0" err="1"/>
              <a:t>we</a:t>
            </a:r>
            <a:r>
              <a:rPr lang="de-DE" dirty="0"/>
              <a:t> </a:t>
            </a:r>
            <a:r>
              <a:rPr lang="de-DE" dirty="0" err="1"/>
              <a:t>need</a:t>
            </a:r>
            <a:r>
              <a:rPr lang="de-DE" dirty="0"/>
              <a:t> </a:t>
            </a:r>
            <a:r>
              <a:rPr lang="de-DE" dirty="0" err="1"/>
              <a:t>to</a:t>
            </a:r>
            <a:r>
              <a:rPr lang="de-DE" dirty="0"/>
              <a:t> </a:t>
            </a:r>
            <a:r>
              <a:rPr lang="de-DE" dirty="0" err="1"/>
              <a:t>transform</a:t>
            </a:r>
            <a:r>
              <a:rPr lang="de-DE" dirty="0"/>
              <a:t> </a:t>
            </a:r>
            <a:r>
              <a:rPr lang="de-DE" dirty="0" err="1"/>
              <a:t>it</a:t>
            </a:r>
            <a:r>
              <a:rPr lang="de-DE" dirty="0"/>
              <a:t> </a:t>
            </a:r>
            <a:r>
              <a:rPr lang="de-DE" dirty="0" err="1"/>
              <a:t>Phyton</a:t>
            </a:r>
            <a:r>
              <a:rPr lang="de-DE" dirty="0"/>
              <a:t> </a:t>
            </a:r>
            <a:r>
              <a:rPr lang="de-DE" dirty="0" err="1"/>
              <a:t>to</a:t>
            </a:r>
            <a:r>
              <a:rPr lang="de-DE" dirty="0"/>
              <a:t> </a:t>
            </a:r>
            <a:r>
              <a:rPr lang="de-DE" dirty="0" err="1"/>
              <a:t>generate</a:t>
            </a:r>
            <a:r>
              <a:rPr lang="de-DE" dirty="0"/>
              <a:t> a </a:t>
            </a:r>
            <a:r>
              <a:rPr lang="de-DE" dirty="0" err="1"/>
              <a:t>local</a:t>
            </a:r>
            <a:r>
              <a:rPr lang="de-DE" dirty="0"/>
              <a:t> </a:t>
            </a:r>
            <a:r>
              <a:rPr lang="de-DE" dirty="0" err="1"/>
              <a:t>data</a:t>
            </a:r>
            <a:r>
              <a:rPr lang="de-DE" dirty="0"/>
              <a:t> </a:t>
            </a:r>
            <a:r>
              <a:rPr lang="de-DE" dirty="0" err="1"/>
              <a:t>whitch</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a:t>
            </a:r>
            <a:r>
              <a:rPr lang="de-DE" dirty="0" err="1"/>
              <a:t>RapidMiner</a:t>
            </a:r>
            <a:r>
              <a:rPr lang="de-DE" dirty="0"/>
              <a:t>.</a:t>
            </a:r>
          </a:p>
          <a:p>
            <a:endParaRPr lang="de-DE"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DE" dirty="0" err="1"/>
              <a:t>Two</a:t>
            </a:r>
            <a:r>
              <a:rPr lang="de-DE" dirty="0"/>
              <a:t> </a:t>
            </a:r>
            <a:r>
              <a:rPr lang="de-DE" dirty="0" err="1"/>
              <a:t>new</a:t>
            </a:r>
            <a:r>
              <a:rPr lang="de-DE" dirty="0"/>
              <a:t> </a:t>
            </a:r>
            <a:r>
              <a:rPr lang="de-DE" dirty="0" err="1"/>
              <a:t>data</a:t>
            </a:r>
            <a:r>
              <a:rPr lang="de-DE" dirty="0"/>
              <a:t> </a:t>
            </a:r>
            <a:r>
              <a:rPr lang="de-DE" dirty="0" err="1"/>
              <a:t>sets</a:t>
            </a:r>
            <a:r>
              <a:rPr lang="de-DE" dirty="0"/>
              <a:t> </a:t>
            </a:r>
            <a:r>
              <a:rPr lang="de-DE" dirty="0" err="1"/>
              <a:t>are</a:t>
            </a:r>
            <a:r>
              <a:rPr lang="de-DE" dirty="0"/>
              <a:t> </a:t>
            </a:r>
            <a:r>
              <a:rPr lang="de-DE" dirty="0" err="1"/>
              <a:t>needed</a:t>
            </a:r>
            <a:r>
              <a:rPr lang="de-DE" dirty="0"/>
              <a:t> </a:t>
            </a:r>
            <a:r>
              <a:rPr lang="de-DE" dirty="0" err="1"/>
              <a:t>to</a:t>
            </a:r>
            <a:r>
              <a:rPr lang="de-DE" dirty="0"/>
              <a:t> </a:t>
            </a:r>
            <a:r>
              <a:rPr lang="de-DE" dirty="0" err="1"/>
              <a:t>get</a:t>
            </a:r>
            <a:r>
              <a:rPr lang="de-DE" dirty="0"/>
              <a:t> </a:t>
            </a:r>
            <a:r>
              <a:rPr lang="de-DE" dirty="0" err="1"/>
              <a:t>following</a:t>
            </a:r>
            <a:r>
              <a:rPr lang="de-DE" dirty="0"/>
              <a:t> </a:t>
            </a:r>
            <a:r>
              <a:rPr lang="de-DE" dirty="0" err="1"/>
              <a:t>information</a:t>
            </a:r>
            <a:r>
              <a:rPr lang="de-DE" dirty="0"/>
              <a:t>:</a:t>
            </a:r>
          </a:p>
          <a:p>
            <a:pPr lvl="1">
              <a:buFont typeface="Wingdings" panose="05000000000000000000" pitchFamily="2" charset="2"/>
              <a:buChar char="Ø"/>
            </a:pPr>
            <a:r>
              <a:rPr lang="en-US" dirty="0"/>
              <a:t>artists.csv </a:t>
            </a:r>
            <a:r>
              <a:rPr lang="en-US" dirty="0">
                <a:sym typeface="Wingdings" panose="05000000000000000000" pitchFamily="2" charset="2"/>
              </a:rPr>
              <a:t> </a:t>
            </a:r>
            <a:r>
              <a:rPr lang="en-US" b="1" dirty="0">
                <a:sym typeface="Wingdings" panose="05000000000000000000" pitchFamily="2" charset="2"/>
              </a:rPr>
              <a:t>Popularity</a:t>
            </a:r>
            <a:r>
              <a:rPr lang="en-US" dirty="0">
                <a:sym typeface="Wingdings" panose="05000000000000000000" pitchFamily="2" charset="2"/>
              </a:rPr>
              <a:t> of the artist</a:t>
            </a:r>
            <a:endParaRPr lang="en-US" dirty="0"/>
          </a:p>
          <a:p>
            <a:pPr lvl="1">
              <a:buFont typeface="Wingdings" panose="05000000000000000000" pitchFamily="2" charset="2"/>
              <a:buChar char="Ø"/>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1400969" y="536739"/>
            <a:ext cx="9394513" cy="3358538"/>
          </a:xfrm>
          <a:prstGeom prst="rect">
            <a:avLst/>
          </a:prstGeom>
        </p:spPr>
      </p:pic>
      <p:sp>
        <p:nvSpPr>
          <p:cNvPr id="18" name="Rectangle 17">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2800">
                <a:solidFill>
                  <a:srgbClr val="FFFFFF"/>
                </a:solidFill>
              </a:rPr>
              <a:t>The first iteration shows that we need to enrich our data</a:t>
            </a:r>
          </a:p>
        </p:txBody>
      </p:sp>
    </p:spTree>
    <p:extLst>
      <p:ext uri="{BB962C8B-B14F-4D97-AF65-F5344CB8AC3E}">
        <p14:creationId xmlns:p14="http://schemas.microsoft.com/office/powerpoint/2010/main" val="2789764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1209184"/>
            <a:ext cx="3089189" cy="4734416"/>
          </a:xfrm>
        </p:spPr>
        <p:txBody>
          <a:bodyPr vert="horz" lIns="91440" tIns="45720" rIns="91440" bIns="45720" rtlCol="0" anchor="ctr">
            <a:normAutofit/>
          </a:bodyPr>
          <a:lstStyle/>
          <a:p>
            <a:r>
              <a:rPr lang="en-US" sz="2800">
                <a:solidFill>
                  <a:srgbClr val="FFFFFF"/>
                </a:solidFill>
              </a:rPr>
              <a:t>The first iteration shows that we need to enrich our data</a:t>
            </a:r>
          </a:p>
        </p:txBody>
      </p:sp>
      <p:sp>
        <p:nvSpPr>
          <p:cNvPr id="5" name="Textfeld 4"/>
          <p:cNvSpPr txBox="1"/>
          <p:nvPr/>
        </p:nvSpPr>
        <p:spPr>
          <a:xfrm>
            <a:off x="4561870" y="723900"/>
            <a:ext cx="7183597" cy="3152362"/>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Wird angepasst</a:t>
            </a:r>
          </a:p>
        </p:txBody>
      </p:sp>
      <p:pic>
        <p:nvPicPr>
          <p:cNvPr id="4" name="Grafik 3"/>
          <p:cNvPicPr>
            <a:picLocks noChangeAspect="1"/>
          </p:cNvPicPr>
          <p:nvPr/>
        </p:nvPicPr>
        <p:blipFill>
          <a:blip r:embed="rId2"/>
          <a:stretch>
            <a:fillRect/>
          </a:stretch>
        </p:blipFill>
        <p:spPr>
          <a:xfrm>
            <a:off x="4923025" y="4149588"/>
            <a:ext cx="6461287" cy="2196838"/>
          </a:xfrm>
          <a:prstGeom prst="rect">
            <a:avLst/>
          </a:prstGeom>
        </p:spPr>
      </p:pic>
    </p:spTree>
    <p:extLst>
      <p:ext uri="{BB962C8B-B14F-4D97-AF65-F5344CB8AC3E}">
        <p14:creationId xmlns:p14="http://schemas.microsoft.com/office/powerpoint/2010/main" val="2404115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a:blip r:embed="rId2"/>
          <a:stretch>
            <a:fillRect/>
          </a:stretch>
        </p:blipFill>
        <p:spPr>
          <a:xfrm>
            <a:off x="2082218" y="874608"/>
            <a:ext cx="799797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a:solidFill>
                  <a:srgbClr val="FFFFFF"/>
                </a:solidFill>
              </a:rPr>
              <a:t>Second Iteration</a:t>
            </a:r>
            <a:br>
              <a:rPr lang="en-US" sz="3300">
                <a:solidFill>
                  <a:srgbClr val="FFFFFF"/>
                </a:solidFill>
              </a:rPr>
            </a:br>
            <a:r>
              <a:rPr lang="en-US" sz="3300">
                <a:solidFill>
                  <a:srgbClr val="FFFFFF"/>
                </a:solidFill>
              </a:rPr>
              <a:t>Model Template -- Parameter Tuning</a:t>
            </a:r>
          </a:p>
        </p:txBody>
      </p:sp>
    </p:spTree>
    <p:extLst>
      <p:ext uri="{BB962C8B-B14F-4D97-AF65-F5344CB8AC3E}">
        <p14:creationId xmlns:p14="http://schemas.microsoft.com/office/powerpoint/2010/main" val="3558864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1" name="Rectangle 3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Second Iteration </a:t>
            </a:r>
            <a:br>
              <a:rPr lang="en-US" sz="3600">
                <a:solidFill>
                  <a:srgbClr val="FFFFFF"/>
                </a:solidFill>
              </a:rPr>
            </a:br>
            <a:r>
              <a:rPr lang="en-US" sz="360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2840C6-6494-4E12-A428-2012DA7DD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CF5084D-B617-4011-8406-A93B64723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8797"/>
            <a:ext cx="5009388" cy="57817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81872" y="1204126"/>
            <a:ext cx="4476811" cy="3358833"/>
          </a:xfrm>
        </p:spPr>
        <p:txBody>
          <a:bodyPr vert="horz" lIns="91440" tIns="45720" rIns="91440" bIns="45720" rtlCol="0" anchor="b">
            <a:normAutofit/>
          </a:bodyPr>
          <a:lstStyle/>
          <a:p>
            <a:r>
              <a:rPr lang="en-US" sz="4000" dirty="0">
                <a:solidFill>
                  <a:srgbClr val="FFFFFF"/>
                </a:solidFill>
              </a:rPr>
              <a:t>Second Iteration</a:t>
            </a:r>
            <a:br>
              <a:rPr lang="en-US" sz="4000" dirty="0">
                <a:solidFill>
                  <a:srgbClr val="FFFFFF"/>
                </a:solidFill>
              </a:rPr>
            </a:br>
            <a:r>
              <a:rPr lang="en-US" sz="40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6095999" y="1000079"/>
            <a:ext cx="5433917" cy="4999203"/>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4" name="Rectangle 2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Second Iteration </a:t>
            </a:r>
            <a:br>
              <a:rPr lang="en-US" sz="3600" dirty="0">
                <a:solidFill>
                  <a:srgbClr val="FFFFFF"/>
                </a:solidFill>
              </a:rPr>
            </a:br>
            <a:r>
              <a:rPr lang="en-US" sz="3600" dirty="0">
                <a:solidFill>
                  <a:srgbClr val="FFFFFF"/>
                </a:solidFill>
              </a:rPr>
              <a:t>Modeling Result – ROC unbalanced</a:t>
            </a:r>
            <a:br>
              <a:rPr lang="en-US" sz="3600" dirty="0">
                <a:solidFill>
                  <a:srgbClr val="FFFFFF"/>
                </a:solidFill>
              </a:rPr>
            </a:br>
            <a:endParaRPr lang="en-US" sz="3600" dirty="0">
              <a:solidFill>
                <a:srgbClr val="FFFFFF"/>
              </a:solidFill>
            </a:endParaRP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765053" y="1421511"/>
            <a:ext cx="6764864" cy="399126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040835"/>
            <a:ext cx="3568661" cy="4748153"/>
          </a:xfrm>
        </p:spPr>
        <p:txBody>
          <a:bodyPr vert="horz" lIns="91440" tIns="45720" rIns="91440" bIns="45720" rtlCol="0" anchor="ctr">
            <a:normAutofit lnSpcReduction="10000"/>
          </a:bodyPr>
          <a:lstStyle/>
          <a:p>
            <a:pPr>
              <a:lnSpc>
                <a:spcPct val="100000"/>
              </a:lnSpc>
            </a:pPr>
            <a:r>
              <a:rPr lang="en-US" dirty="0"/>
              <a:t>Area first defined by Mike McCready in 2002</a:t>
            </a:r>
            <a:br>
              <a:rPr lang="en-US" dirty="0"/>
            </a:br>
            <a:r>
              <a:rPr lang="en-US" dirty="0"/>
              <a:t>(CEO of Polyphonic)</a:t>
            </a:r>
          </a:p>
          <a:p>
            <a:pPr>
              <a:lnSpc>
                <a:spcPct val="100000"/>
              </a:lnSpc>
            </a:pPr>
            <a:endParaRPr lang="en-US"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p>
          <a:p>
            <a:pPr>
              <a:lnSpc>
                <a:spcPct val="100000"/>
              </a:lnSpc>
            </a:pPr>
            <a:endParaRPr lang="en-US"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Second Iteration </a:t>
            </a:r>
            <a:br>
              <a:rPr lang="en-US" sz="3600" dirty="0">
                <a:solidFill>
                  <a:srgbClr val="FFFFFF"/>
                </a:solidFill>
              </a:rPr>
            </a:br>
            <a:r>
              <a:rPr lang="en-US" sz="3600" dirty="0">
                <a:solidFill>
                  <a:srgbClr val="FFFFFF"/>
                </a:solidFill>
              </a:rPr>
              <a:t>Modeling Result – ROC Balanced</a:t>
            </a:r>
            <a:br>
              <a:rPr lang="en-US" sz="3600" dirty="0">
                <a:solidFill>
                  <a:srgbClr val="FFFFFF"/>
                </a:solidFill>
              </a:rPr>
            </a:br>
            <a:endParaRPr lang="en-US" sz="3600" dirty="0">
              <a:solidFill>
                <a:srgbClr val="FFFFFF"/>
              </a:solidFill>
            </a:endParaRP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765053" y="1083267"/>
            <a:ext cx="6764864" cy="4667756"/>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3180331801"/>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64598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1416630457"/>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a:solidFill>
                  <a:srgbClr val="FFFEFF"/>
                </a:solidFill>
              </a:rPr>
              <a:t>Random forest is the best performing model</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21940537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392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a:bodyPr>
          <a:lstStyle/>
          <a:p>
            <a:pPr marL="0" indent="0">
              <a:lnSpc>
                <a:spcPct val="100000"/>
              </a:lnSpc>
              <a:buNone/>
            </a:pPr>
            <a:endParaRPr lang="en-GB" sz="1500"/>
          </a:p>
          <a:p>
            <a:pPr>
              <a:lnSpc>
                <a:spcPct val="100000"/>
              </a:lnSpc>
            </a:pPr>
            <a:r>
              <a:rPr lang="en-GB" sz="1500" b="1"/>
              <a:t>Genre:</a:t>
            </a:r>
            <a:r>
              <a:rPr lang="en-GB" sz="1500"/>
              <a:t> We did not differentiate between different genres, an improvement could be to research top songs in different genres separately (</a:t>
            </a:r>
            <a:r>
              <a:rPr lang="en-GB" sz="1500" err="1"/>
              <a:t>e.g</a:t>
            </a:r>
            <a:r>
              <a:rPr lang="en-GB" sz="1500"/>
              <a:t> pop, rock, rap,…) </a:t>
            </a:r>
          </a:p>
          <a:p>
            <a:pPr lvl="1">
              <a:lnSpc>
                <a:spcPct val="100000"/>
              </a:lnSpc>
              <a:buFont typeface="Wingdings" panose="05000000000000000000" pitchFamily="2" charset="2"/>
              <a:buChar char="à"/>
            </a:pPr>
            <a:r>
              <a:rPr lang="en-GB" sz="1500">
                <a:sym typeface="Wingdings" panose="05000000000000000000" pitchFamily="2" charset="2"/>
              </a:rPr>
              <a:t>Our datasets where not sufficient for those kind of research there where too special and too much genres (</a:t>
            </a:r>
            <a:r>
              <a:rPr lang="en-GB" sz="1500" err="1">
                <a:sym typeface="Wingdings" panose="05000000000000000000" pitchFamily="2" charset="2"/>
              </a:rPr>
              <a:t>e.g</a:t>
            </a:r>
            <a:r>
              <a:rPr lang="en-GB" sz="150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1500" b="1"/>
              <a:t>Time:</a:t>
            </a:r>
            <a:r>
              <a:rPr lang="en-GB" sz="150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1500"/>
              <a:t>We find out that the </a:t>
            </a:r>
            <a:r>
              <a:rPr lang="en-GB" sz="1500" b="1"/>
              <a:t>popularity factor </a:t>
            </a:r>
            <a:r>
              <a:rPr lang="en-GB" sz="150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a:p>
          <a:p>
            <a:pPr>
              <a:lnSpc>
                <a:spcPct val="100000"/>
              </a:lnSpc>
            </a:pPr>
            <a:endParaRPr lang="en-GB" sz="1500"/>
          </a:p>
          <a:p>
            <a:pPr>
              <a:lnSpc>
                <a:spcPct val="100000"/>
              </a:lnSpc>
            </a:pPr>
            <a:endParaRPr lang="en-GB" sz="1500"/>
          </a:p>
          <a:p>
            <a:pPr>
              <a:lnSpc>
                <a:spcPct val="100000"/>
              </a:lnSpc>
            </a:pPr>
            <a:endParaRPr lang="en-GB" sz="1500"/>
          </a:p>
        </p:txBody>
      </p:sp>
      <p:sp>
        <p:nvSpPr>
          <p:cNvPr id="4" name="Fußzeilenplatzhalter 3"/>
          <p:cNvSpPr>
            <a:spLocks noGrp="1"/>
          </p:cNvSpPr>
          <p:nvPr>
            <p:ph type="ftr" sz="quarter" idx="11"/>
          </p:nvPr>
        </p:nvSpPr>
        <p:spPr>
          <a:xfrm>
            <a:off x="581192" y="6423914"/>
            <a:ext cx="6917210" cy="365125"/>
          </a:xfrm>
        </p:spPr>
        <p:txBody>
          <a:bodyPr>
            <a:normAutofit/>
          </a:bodyPr>
          <a:lstStyle/>
          <a:p>
            <a:pPr>
              <a:lnSpc>
                <a:spcPct val="90000"/>
              </a:lnSpc>
              <a:spcAft>
                <a:spcPts val="600"/>
              </a:spcAft>
            </a:pPr>
            <a:r>
              <a:rPr lang="en-US" dirty="0"/>
              <a:t>* Reference use case WHICH CONSIDERS THE TIME FACTOR: https://www.stat.cmu.edu/capstoneresearch/spring2020/315files/team3.html</a:t>
            </a:r>
            <a:endParaRPr lang="en-US"/>
          </a:p>
        </p:txBody>
      </p:sp>
    </p:spTree>
    <p:extLst>
      <p:ext uri="{BB962C8B-B14F-4D97-AF65-F5344CB8AC3E}">
        <p14:creationId xmlns:p14="http://schemas.microsoft.com/office/powerpoint/2010/main" val="239606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2177142"/>
            <a:ext cx="3409782" cy="3823607"/>
          </a:xfrm>
        </p:spPr>
        <p:txBody>
          <a:bodyPr>
            <a:normAutofit/>
          </a:bodyPr>
          <a:lstStyle/>
          <a:p>
            <a:r>
              <a:rPr lang="en-GB">
                <a:solidFill>
                  <a:srgbClr val="FFFFFF"/>
                </a:solidFill>
              </a:rPr>
              <a:t>We could also investigate more into clustering in different </a:t>
            </a:r>
            <a:r>
              <a:rPr lang="en-GB" b="1">
                <a:solidFill>
                  <a:srgbClr val="FFFFFF"/>
                </a:solidFill>
              </a:rPr>
              <a:t>countries. </a:t>
            </a:r>
          </a:p>
          <a:p>
            <a:pPr lvl="1">
              <a:buFont typeface="Wingdings" panose="05000000000000000000" pitchFamily="2" charset="2"/>
              <a:buChar char="à"/>
            </a:pPr>
            <a:r>
              <a:rPr lang="en-GB">
                <a:solidFill>
                  <a:srgbClr val="FFFFFF"/>
                </a:solidFill>
              </a:rPr>
              <a:t>We started to do that and clustered charts in Regions and saw differences between different countries in accuracy for example but overall the results were not really good. We would need more data to have a reliable model. </a:t>
            </a:r>
          </a:p>
          <a:p>
            <a:endParaRPr lang="en-GB">
              <a:solidFill>
                <a:srgbClr val="FFFFFF"/>
              </a:solidFill>
            </a:endParaRPr>
          </a:p>
          <a:p>
            <a:endParaRPr lang="en-GB">
              <a:solidFill>
                <a:srgbClr val="FFFFFF"/>
              </a:solidFill>
            </a:endParaRPr>
          </a:p>
          <a:p>
            <a:endParaRPr lang="en-GB">
              <a:solidFill>
                <a:srgbClr val="FFFFFF"/>
              </a:solidFill>
            </a:endParaRP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dirty="0"/>
              <a:t>Reflection </a:t>
            </a:r>
            <a:br>
              <a:rPr lang="en-US" dirty="0"/>
            </a:br>
            <a:r>
              <a:rPr lang="en-US" dirty="0"/>
              <a:t>possible improvements in current Model setting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sp>
        <p:nvSpPr>
          <p:cNvPr id="8" name="Inhaltsplatzhalter 7"/>
          <p:cNvSpPr>
            <a:spLocks noGrp="1"/>
          </p:cNvSpPr>
          <p:nvPr>
            <p:ph sz="half" idx="4294967295"/>
          </p:nvPr>
        </p:nvSpPr>
        <p:spPr>
          <a:xfrm>
            <a:off x="491890" y="2246960"/>
            <a:ext cx="10842457" cy="3780129"/>
          </a:xfrm>
        </p:spPr>
        <p:txBody>
          <a:bodyPr anchor="t">
            <a:normAutofit fontScale="92500" lnSpcReduction="10000"/>
          </a:bodyPr>
          <a:lstStyle/>
          <a:p>
            <a:r>
              <a:rPr lang="en-GB" sz="1800" dirty="0">
                <a:solidFill>
                  <a:srgbClr val="FF0000"/>
                </a:solidFill>
              </a:rPr>
              <a:t>Sampling: We have join 2 data sets for sampling. Therefore we have 26.000 songs and only 6000 of them were top songs.  </a:t>
            </a:r>
            <a:endParaRPr lang="en-GB" sz="1800" dirty="0">
              <a:solidFill>
                <a:srgbClr val="FF0000"/>
              </a:solidFill>
              <a:sym typeface="Wingdings" panose="05000000000000000000" pitchFamily="2" charset="2"/>
            </a:endParaRPr>
          </a:p>
          <a:p>
            <a:pPr lvl="1"/>
            <a:r>
              <a:rPr lang="en-GB" sz="1600" dirty="0">
                <a:solidFill>
                  <a:srgbClr val="FF0000"/>
                </a:solidFill>
                <a:sym typeface="Wingdings" panose="05000000000000000000" pitchFamily="2" charset="2"/>
              </a:rPr>
              <a:t>we will see in the next slide, that this is not sufficient for a real world data set</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sz="1800" dirty="0"/>
              <a:t>General pain point: It took really long to </a:t>
            </a:r>
            <a:r>
              <a:rPr lang="en-GB" sz="1800" b="1" dirty="0"/>
              <a:t>run our models </a:t>
            </a:r>
            <a:r>
              <a:rPr lang="en-GB" sz="1800" dirty="0"/>
              <a:t>(up to 1 day), so to see the result of an adjustment, take really long</a:t>
            </a:r>
          </a:p>
          <a:p>
            <a:r>
              <a:rPr lang="en-GB" sz="1800" dirty="0"/>
              <a:t>We are unsure, if we are overfitting with our model ( see real world example in the next slide)</a:t>
            </a:r>
          </a:p>
        </p:txBody>
      </p:sp>
      <p:pic>
        <p:nvPicPr>
          <p:cNvPr id="4" name="Grafik 3"/>
          <p:cNvPicPr>
            <a:picLocks noChangeAspect="1"/>
          </p:cNvPicPr>
          <p:nvPr/>
        </p:nvPicPr>
        <p:blipFill rotWithShape="1">
          <a:blip r:embed="rId3"/>
          <a:srcRect t="5472" b="372"/>
          <a:stretch/>
        </p:blipFill>
        <p:spPr>
          <a:xfrm>
            <a:off x="805635" y="3443534"/>
            <a:ext cx="8410575" cy="1381125"/>
          </a:xfrm>
          <a:prstGeom prst="rect">
            <a:avLst/>
          </a:prstGeom>
        </p:spPr>
      </p:pic>
    </p:spTree>
    <p:extLst>
      <p:ext uri="{BB962C8B-B14F-4D97-AF65-F5344CB8AC3E}">
        <p14:creationId xmlns:p14="http://schemas.microsoft.com/office/powerpoint/2010/main" val="2216764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p:cNvPicPr>
            <a:picLocks noChangeAspect="1"/>
          </p:cNvPicPr>
          <p:nvPr/>
        </p:nvPicPr>
        <p:blipFill rotWithShape="1">
          <a:blip r:embed="rId3"/>
          <a:srcRect r="585"/>
          <a:stretch/>
        </p:blipFill>
        <p:spPr>
          <a:xfrm>
            <a:off x="1672305" y="447234"/>
            <a:ext cx="8851842" cy="3450273"/>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79600" y="4596992"/>
            <a:ext cx="3353432" cy="1607013"/>
          </a:xfrm>
        </p:spPr>
        <p:txBody>
          <a:bodyPr anchor="ctr">
            <a:normAutofit/>
          </a:bodyPr>
          <a:lstStyle/>
          <a:p>
            <a:r>
              <a:rPr lang="en-US" sz="3000">
                <a:solidFill>
                  <a:srgbClr val="FFFFFF"/>
                </a:solidFill>
              </a:rPr>
              <a:t>Reflection </a:t>
            </a:r>
            <a:br>
              <a:rPr lang="en-US" sz="3000">
                <a:solidFill>
                  <a:srgbClr val="FFFFFF"/>
                </a:solidFill>
              </a:rPr>
            </a:br>
            <a:r>
              <a:rPr lang="en-US" sz="3000">
                <a:solidFill>
                  <a:srgbClr val="FFFFFF"/>
                </a:solidFill>
              </a:rPr>
              <a:t>Apply MODEL on real World data</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271491" y="4596992"/>
            <a:ext cx="7240909" cy="1607012"/>
          </a:xfrm>
        </p:spPr>
        <p:txBody>
          <a:bodyPr>
            <a:normAutofit/>
          </a:bodyPr>
          <a:lstStyle/>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p:txBody>
      </p:sp>
    </p:spTree>
    <p:extLst>
      <p:ext uri="{BB962C8B-B14F-4D97-AF65-F5344CB8AC3E}">
        <p14:creationId xmlns:p14="http://schemas.microsoft.com/office/powerpoint/2010/main" val="34148247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rmAutofit fontScale="90000"/>
          </a:bodyPr>
          <a:lstStyle/>
          <a:p>
            <a:pPr>
              <a:lnSpc>
                <a:spcPct val="90000"/>
              </a:lnSpc>
            </a:pPr>
            <a:r>
              <a:rPr lang="en-US" sz="27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a:t>Input</a:t>
                      </a:r>
                      <a:endParaRPr lang="en-US" sz="2800" noProof="0" dirty="0"/>
                    </a:p>
                  </a:txBody>
                  <a:tcPr marL="167640" marR="167640" marT="83820" marB="83820"/>
                </a:tc>
                <a:tc>
                  <a:txBody>
                    <a:bodyPr/>
                    <a:lstStyle/>
                    <a:p>
                      <a:r>
                        <a:rPr lang="en-US" sz="2800" noProof="0"/>
                        <a:t>Features</a:t>
                      </a:r>
                      <a:endParaRPr lang="en-US" sz="2800" noProof="0" dirty="0"/>
                    </a:p>
                  </a:txBody>
                  <a:tcPr marL="167640" marR="167640" marT="83820" marB="83820"/>
                </a:tc>
                <a:tc>
                  <a:txBody>
                    <a:bodyPr/>
                    <a:lstStyle/>
                    <a:p>
                      <a:r>
                        <a:rPr lang="en-US" sz="2800" noProof="0"/>
                        <a:t>Methods</a:t>
                      </a:r>
                      <a:endParaRPr lang="en-US" sz="2800" noProof="0" dirty="0"/>
                    </a:p>
                  </a:txBody>
                  <a:tcPr marL="167640" marR="167640" marT="83820" marB="83820"/>
                </a:tc>
                <a:tc>
                  <a:txBody>
                    <a:bodyPr/>
                    <a:lstStyle/>
                    <a:p>
                      <a:r>
                        <a:rPr lang="en-US" sz="2800" noProof="0"/>
                        <a:t>Result</a:t>
                      </a:r>
                      <a:endParaRPr lang="en-US" sz="2800" noProof="0" dirty="0"/>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a:t>Predict Song Popularity (&gt;90%)</a:t>
                      </a:r>
                      <a:endParaRPr lang="en-US" sz="1600" noProof="0" dirty="0"/>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a:t>KNN, Random Forest, Gradient Boosted Trees, Logistic Regr.</a:t>
                      </a:r>
                      <a:endParaRPr lang="en-US" sz="1600" noProof="0" dirty="0"/>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a:t>Predict Hit in Billboard Hot 100</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err="1"/>
                        <a:t>Correlation</a:t>
                      </a:r>
                      <a:r>
                        <a:rPr lang="de-DE" sz="1600" dirty="0"/>
                        <a:t> Analysis, Linear Regression</a:t>
                      </a:r>
                      <a:endParaRPr lang="en-US" sz="1600" noProof="0" dirty="0"/>
                    </a:p>
                  </a:txBody>
                  <a:tcPr marL="167640" marR="167640" marT="83820" marB="83820" anchor="ctr"/>
                </a:tc>
                <a:tc>
                  <a:txBody>
                    <a:bodyPr/>
                    <a:lstStyle/>
                    <a:p>
                      <a:r>
                        <a:rPr lang="en-US" sz="1600" noProof="0"/>
                        <a:t>Low Explanatory Power</a:t>
                      </a:r>
                      <a:endParaRPr lang="en-US" sz="1600" noProof="0" dirty="0"/>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de-DE" sz="1600" dirty="0"/>
                        <a:t>Beta </a:t>
                      </a:r>
                      <a:r>
                        <a:rPr lang="de-DE" sz="1600" dirty="0" err="1"/>
                        <a:t>regression</a:t>
                      </a:r>
                      <a:r>
                        <a:rPr lang="de-DE" sz="1600" dirty="0"/>
                        <a:t> </a:t>
                      </a:r>
                      <a:r>
                        <a:rPr lang="de-DE" sz="1600" dirty="0" err="1"/>
                        <a:t>model</a:t>
                      </a:r>
                      <a:r>
                        <a:rPr lang="de-DE" sz="1600" dirty="0"/>
                        <a:t>,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Determine Features of Successful Playlists</a:t>
                      </a:r>
                      <a:endParaRPr lang="en-US" sz="1600" noProof="0" dirty="0"/>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a:t>Intimacy, Focus &amp; Variety</a:t>
                      </a:r>
                      <a:endParaRPr lang="en-US" sz="1600" noProof="0" dirty="0"/>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Characterize Trendy Music Clusters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dirty="0"/>
              <a:t>Reflection </a:t>
            </a:r>
            <a:br>
              <a:rPr lang="en-US" dirty="0"/>
            </a:br>
            <a:r>
              <a:rPr lang="en-US" dirty="0"/>
              <a:t>Apply MODEL on real World data</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7" name="Inhaltsplatzhalter 6"/>
          <p:cNvGraphicFramePr>
            <a:graphicFrameLocks noGrp="1"/>
          </p:cNvGraphicFramePr>
          <p:nvPr>
            <p:ph sz="half" idx="4294967295"/>
          </p:nvPr>
        </p:nvGraphicFramePr>
        <p:xfrm>
          <a:off x="743915" y="2246314"/>
          <a:ext cx="4564904" cy="3597896"/>
        </p:xfrm>
        <a:graphic>
          <a:graphicData uri="http://schemas.openxmlformats.org/drawingml/2006/chart">
            <c:chart xmlns:c="http://schemas.openxmlformats.org/drawingml/2006/chart" xmlns:r="http://schemas.openxmlformats.org/officeDocument/2006/relationships" r:id="rId3"/>
          </a:graphicData>
        </a:graphic>
      </p:graphicFrame>
      <p:sp>
        <p:nvSpPr>
          <p:cNvPr id="5" name="Inhaltsplatzhalter 2">
            <a:extLst>
              <a:ext uri="{FF2B5EF4-FFF2-40B4-BE49-F238E27FC236}">
                <a16:creationId xmlns:a16="http://schemas.microsoft.com/office/drawing/2014/main" id="{4C5B23D1-4460-1C14-E6C7-82AD986954D0}"/>
              </a:ext>
            </a:extLst>
          </p:cNvPr>
          <p:cNvSpPr txBox="1">
            <a:spLocks/>
          </p:cNvSpPr>
          <p:nvPr/>
        </p:nvSpPr>
        <p:spPr>
          <a:xfrm>
            <a:off x="6433650"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identify nearly all top songs</a:t>
            </a:r>
          </a:p>
          <a:p>
            <a:r>
              <a:rPr lang="en-GB" dirty="0"/>
              <a:t>But we also identify a lot of songs which are </a:t>
            </a:r>
            <a:r>
              <a:rPr lang="en-GB" b="1" dirty="0"/>
              <a:t>not</a:t>
            </a:r>
            <a:r>
              <a:rPr lang="en-GB" dirty="0"/>
              <a:t> top songs</a:t>
            </a:r>
          </a:p>
          <a:p>
            <a:endParaRPr lang="en-GB" dirty="0"/>
          </a:p>
          <a:p>
            <a:endParaRPr lang="en-GB" dirty="0"/>
          </a:p>
        </p:txBody>
      </p:sp>
    </p:spTree>
    <p:extLst>
      <p:ext uri="{BB962C8B-B14F-4D97-AF65-F5344CB8AC3E}">
        <p14:creationId xmlns:p14="http://schemas.microsoft.com/office/powerpoint/2010/main" val="3589595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61310"/>
            <a:ext cx="11029615" cy="3924877"/>
          </a:xfrm>
        </p:spPr>
        <p:txBody>
          <a:bodyPr>
            <a:normAutofit/>
          </a:bodyPr>
          <a:lstStyle/>
          <a:p>
            <a:pPr marL="0" indent="0">
              <a:buNone/>
            </a:pPr>
            <a:r>
              <a:rPr lang="en-US" dirty="0"/>
              <a:t>It's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it's possible to identify songs that have a </a:t>
            </a:r>
            <a:r>
              <a:rPr lang="en-US" b="1" dirty="0"/>
              <a:t>higher probability </a:t>
            </a:r>
            <a:r>
              <a:rPr lang="en-US" dirty="0"/>
              <a:t>of becoming popular/top song, and to make informed decisions based on that prediction.</a:t>
            </a:r>
          </a:p>
          <a:p>
            <a:pPr marL="0" indent="0">
              <a:buNone/>
            </a:pPr>
            <a:endParaRPr lang="en-US" dirty="0"/>
          </a:p>
          <a:p>
            <a:pPr marL="0" indent="0">
              <a:buNone/>
            </a:pPr>
            <a:r>
              <a:rPr lang="en-US" dirty="0"/>
              <a:t>However, looking to our real world data, our model seems to be not that bad, now we have to investigate more to ensure, that there is no overfitting.</a:t>
            </a: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Data Exploration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dirty="0"/>
              <a:t>4 original datasets from </a:t>
            </a:r>
            <a:r>
              <a:rPr lang="en-US" dirty="0" err="1"/>
              <a:t>kaggle</a:t>
            </a:r>
            <a:r>
              <a:rPr lang="en-US" dirty="0"/>
              <a:t>:</a:t>
            </a:r>
            <a:br>
              <a:rPr lang="en-US" dirty="0"/>
            </a:br>
            <a:r>
              <a:rPr lang="en-US" dirty="0"/>
              <a:t>tracks					-	contains track features</a:t>
            </a:r>
            <a:br>
              <a:rPr lang="en-US" dirty="0"/>
            </a:br>
            <a:r>
              <a:rPr lang="en-US" dirty="0"/>
              <a:t>charts					-	contains chart position of tracks, track ids and artist ids</a:t>
            </a:r>
            <a:br>
              <a:rPr lang="en-US" dirty="0"/>
            </a:br>
            <a:r>
              <a:rPr lang="en-US" dirty="0"/>
              <a:t>artists					-	contains artists and their popularity</a:t>
            </a:r>
            <a:br>
              <a:rPr lang="en-US" dirty="0"/>
            </a:br>
            <a:r>
              <a:rPr lang="en-US" dirty="0"/>
              <a:t>recommended artists		-	contains artists recommendations for artists by ids</a:t>
            </a:r>
          </a:p>
        </p:txBody>
      </p:sp>
    </p:spTree>
    <p:extLst>
      <p:ext uri="{BB962C8B-B14F-4D97-AF65-F5344CB8AC3E}">
        <p14:creationId xmlns:p14="http://schemas.microsoft.com/office/powerpoint/2010/main" val="3931396585"/>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2941</Words>
  <Application>Microsoft Office PowerPoint</Application>
  <PresentationFormat>Breitbild</PresentationFormat>
  <Paragraphs>370</Paragraphs>
  <Slides>71</Slides>
  <Notes>58</Notes>
  <HiddenSlides>7</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71</vt:i4>
      </vt:variant>
    </vt:vector>
  </HeadingPairs>
  <TitlesOfParts>
    <vt:vector size="79" baseType="lpstr">
      <vt:lpstr>-apple-system</vt:lpstr>
      <vt:lpstr>Arial</vt:lpstr>
      <vt:lpstr>Calibri</vt:lpstr>
      <vt:lpstr>Roboto</vt:lpstr>
      <vt:lpstr>Tw Cen MT</vt:lpstr>
      <vt:lpstr>Wingdings</vt:lpstr>
      <vt:lpstr>Wingdings 2</vt:lpstr>
      <vt:lpstr>DividendVTI</vt:lpstr>
      <vt:lpstr>TOP Hit Prediction</vt:lpstr>
      <vt:lpstr>  SCOPE Identify Possible top hits based on song features </vt:lpstr>
      <vt:lpstr>  SCOPE Identify Possible top hits based on song features </vt:lpstr>
      <vt:lpstr>PowerPoint-Präsentation</vt:lpstr>
      <vt:lpstr>Scope – Spotify API FEATURES</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Tracks Data</vt:lpstr>
      <vt:lpstr>Tracks Data</vt:lpstr>
      <vt:lpstr>cHARTS Data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Recommended Artists Data</vt:lpstr>
      <vt:lpstr>PowerPoint-Präsentation</vt:lpstr>
      <vt:lpstr>Data Exploration Insights</vt:lpstr>
      <vt:lpstr>Data Engineering</vt:lpstr>
      <vt:lpstr>Create Fin Table</vt:lpstr>
      <vt:lpstr>Data Wrangling and additional exploration Fin Table</vt:lpstr>
      <vt:lpstr>Fin Table</vt:lpstr>
      <vt:lpstr>PowerPoint-Präsentation</vt:lpstr>
      <vt:lpstr>Tracks Data</vt:lpstr>
      <vt:lpstr>PowerPoint-Präsentation</vt:lpstr>
      <vt:lpstr>PowerPoint-Präsentation</vt:lpstr>
      <vt:lpstr>Comparison Top Song Label by Popularity and MINimum Charts Position</vt:lpstr>
      <vt:lpstr>PowerPoint-Präsentation</vt:lpstr>
      <vt:lpstr>Final Engineering to Create Training Data “Cleanset”</vt:lpstr>
      <vt:lpstr>PowerPoint-Präsentation</vt:lpstr>
      <vt:lpstr>Modeling: FP Growth – Process General</vt:lpstr>
      <vt:lpstr>Modeling: FP Growth – Imbalanced Attributes</vt:lpstr>
      <vt:lpstr>Modeling: FP Growth – Process Binning</vt:lpstr>
      <vt:lpstr>Modeling:  FP Growth – Binning Result</vt:lpstr>
      <vt:lpstr>Modeling: FP Growth – Result “TRUE”</vt:lpstr>
      <vt:lpstr>Modeling: FP Growth – Result “FALSE”</vt:lpstr>
      <vt:lpstr>Modeling: REGION – Process General</vt:lpstr>
      <vt:lpstr>Modeling: REGION – DATA set</vt:lpstr>
      <vt:lpstr>Modeling: REGION – Validation</vt:lpstr>
      <vt:lpstr>FIRST Iteration  Unbalanced </vt:lpstr>
      <vt:lpstr>First Iteration unbalanced</vt:lpstr>
      <vt:lpstr>FIRST Iteration  Balanced </vt:lpstr>
      <vt:lpstr>First Iteration Balanced</vt:lpstr>
      <vt:lpstr>The first iteration shows that we need to enrich our data</vt:lpstr>
      <vt:lpstr>The first iteration shows that we need to enrich our data</vt:lpstr>
      <vt:lpstr>The first iteration shows that we need to enrich our data</vt:lpstr>
      <vt:lpstr>Second Iteration Model Template -- Parameter Tuning</vt:lpstr>
      <vt:lpstr>Second Iteration  Results After Training</vt:lpstr>
      <vt:lpstr>Second Iteration Model Template -- Ensembles</vt:lpstr>
      <vt:lpstr>Second Iteration  Modeling Result – ROC unbalanced </vt:lpstr>
      <vt:lpstr>Second Iteration  Modeling Result – ROC Balanced </vt:lpstr>
      <vt:lpstr>Second Iteration Balanced Model Results</vt:lpstr>
      <vt:lpstr>PowerPoint-Präsentation</vt:lpstr>
      <vt:lpstr>PowerPoint-Präsentation</vt:lpstr>
      <vt:lpstr>Modeling: REGION – Result</vt:lpstr>
      <vt:lpstr>Random forest is the best performing model</vt:lpstr>
      <vt:lpstr>Reflection</vt:lpstr>
      <vt:lpstr>  Reflection </vt:lpstr>
      <vt:lpstr>Reflection  possible improvements in current Model setting</vt:lpstr>
      <vt:lpstr>Reflection  Apply MODEL on real World data</vt:lpstr>
      <vt:lpstr>Reflection  Apply MODEL on real World data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191</cp:revision>
  <dcterms:created xsi:type="dcterms:W3CDTF">2023-02-02T14:31:12Z</dcterms:created>
  <dcterms:modified xsi:type="dcterms:W3CDTF">2023-03-12T14:13:17Z</dcterms:modified>
</cp:coreProperties>
</file>